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Playfair Display"/>
      <p:regular r:id="rId33"/>
      <p:bold r:id="rId34"/>
      <p:italic r:id="rId35"/>
      <p:boldItalic r:id="rId36"/>
    </p:embeddedFont>
    <p:embeddedFont>
      <p:font typeface="Montserrat"/>
      <p:regular r:id="rId37"/>
      <p:bold r:id="rId38"/>
      <p:italic r:id="rId39"/>
      <p:boldItalic r:id="rId40"/>
    </p:embeddedFont>
    <p:embeddedFont>
      <p:font typeface="Quicksand"/>
      <p:regular r:id="rId41"/>
      <p:bold r:id="rId42"/>
    </p:embeddedFont>
    <p:embeddedFont>
      <p:font typeface="Oswal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E6D591F-4163-4488-B355-11EDA96445A8}">
  <a:tblStyle styleId="{4E6D591F-4163-4488-B355-11EDA96445A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4.xml"/><Relationship Id="rId42" Type="http://schemas.openxmlformats.org/officeDocument/2006/relationships/font" Target="fonts/Quicksand-bold.fntdata"/><Relationship Id="rId41" Type="http://schemas.openxmlformats.org/officeDocument/2006/relationships/font" Target="fonts/Quicksand-regular.fntdata"/><Relationship Id="rId22" Type="http://schemas.openxmlformats.org/officeDocument/2006/relationships/slide" Target="slides/slide16.xml"/><Relationship Id="rId44" Type="http://schemas.openxmlformats.org/officeDocument/2006/relationships/font" Target="fonts/Oswald-bold.fntdata"/><Relationship Id="rId21" Type="http://schemas.openxmlformats.org/officeDocument/2006/relationships/slide" Target="slides/slide15.xml"/><Relationship Id="rId43" Type="http://schemas.openxmlformats.org/officeDocument/2006/relationships/font" Target="fonts/Oswald-regular.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layfairDisplay-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layfairDisplay-italic.fntdata"/><Relationship Id="rId12" Type="http://schemas.openxmlformats.org/officeDocument/2006/relationships/slide" Target="slides/slide6.xml"/><Relationship Id="rId34" Type="http://schemas.openxmlformats.org/officeDocument/2006/relationships/font" Target="fonts/PlayfairDisplay-bold.fntdata"/><Relationship Id="rId15" Type="http://schemas.openxmlformats.org/officeDocument/2006/relationships/slide" Target="slides/slide9.xml"/><Relationship Id="rId37" Type="http://schemas.openxmlformats.org/officeDocument/2006/relationships/font" Target="fonts/Montserrat-regular.fntdata"/><Relationship Id="rId14" Type="http://schemas.openxmlformats.org/officeDocument/2006/relationships/slide" Target="slides/slide8.xml"/><Relationship Id="rId36" Type="http://schemas.openxmlformats.org/officeDocument/2006/relationships/font" Target="fonts/PlayfairDisplay-boldItalic.fntdata"/><Relationship Id="rId17" Type="http://schemas.openxmlformats.org/officeDocument/2006/relationships/slide" Target="slides/slide11.xml"/><Relationship Id="rId39" Type="http://schemas.openxmlformats.org/officeDocument/2006/relationships/font" Target="fonts/Montserrat-italic.fntdata"/><Relationship Id="rId16" Type="http://schemas.openxmlformats.org/officeDocument/2006/relationships/slide" Target="slides/slide10.xml"/><Relationship Id="rId38" Type="http://schemas.openxmlformats.org/officeDocument/2006/relationships/font" Target="fonts/Montserrat-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e683d298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e683d298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683d298b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683d298b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Option 1</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683d298b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683d298b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Option 2</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683d298b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683d298b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683d298b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683d298b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Metrics Option 1 - Marketplace or transactions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683d298b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683d298b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Metrics Option 2 - B2B Saas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683d298b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683d298b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Metrics Option 3 - Consumer App</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683d298b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683d298b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more relevant quotes if possible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683d298b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683d298b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683d298b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683d298b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Metrics Option 4 - Show Traction Pre-launch</a:t>
            </a:r>
            <a:endParaRPr/>
          </a:p>
          <a:p>
            <a:pPr indent="0" lvl="0" marL="0" rtl="0" algn="l">
              <a:spcBef>
                <a:spcPts val="0"/>
              </a:spcBef>
              <a:spcAft>
                <a:spcPts val="0"/>
              </a:spcAft>
              <a:buNone/>
            </a:pPr>
            <a:r>
              <a:rPr lang="en"/>
              <a:t>Add more relevant quotes if possible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683d298b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683d298b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e683d298b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e683d298b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683d298b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683d298b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Model Option 1 - Subscription model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683d298bf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683d298bf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605E5E"/>
                </a:solidFill>
              </a:rPr>
              <a:t>Borrowed from Airbnb: very interesting that their revenue in 2019 was actually 4 billion!</a:t>
            </a:r>
            <a:endParaRPr>
              <a:solidFill>
                <a:srgbClr val="605E5E"/>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683d298bf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683d298bf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683d298b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683d298b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Business Model Option 2 - marketplace or transactions (borrowed from Airbnb)</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683d298bf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683d298bf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683d298bf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683d298bf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more relevant quotes if possible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683d298bf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e683d298bf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Metrics Option 3 - Consumer App</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683d298b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683d298b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e683d298b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e683d298b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683d298b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e683d298b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683d298b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683d298b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683d298b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683d298b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683d298b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683d298b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Option 1</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683d298b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683d298b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3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7.png"/><Relationship Id="rId11" Type="http://schemas.openxmlformats.org/officeDocument/2006/relationships/image" Target="../media/image14.png"/><Relationship Id="rId10" Type="http://schemas.openxmlformats.org/officeDocument/2006/relationships/image" Target="../media/image11.png"/><Relationship Id="rId9" Type="http://schemas.openxmlformats.org/officeDocument/2006/relationships/image" Target="../media/image17.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8.png"/><Relationship Id="rId8"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startupaction.co/blog/what-an-investor-needs-to-feel-to-say-yes-to-your-startup" TargetMode="External"/><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7.png"/><Relationship Id="rId13" Type="http://schemas.openxmlformats.org/officeDocument/2006/relationships/image" Target="../media/image30.png"/><Relationship Id="rId12"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5.png"/><Relationship Id="rId7" Type="http://schemas.openxmlformats.org/officeDocument/2006/relationships/image" Target="../media/image27.png"/><Relationship Id="rId8"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nvSpPr>
        <p:spPr>
          <a:xfrm>
            <a:off x="419025" y="1005500"/>
            <a:ext cx="4852500" cy="401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6ED978"/>
              </a:solidFill>
              <a:latin typeface="Quicksand"/>
              <a:ea typeface="Quicksand"/>
              <a:cs typeface="Quicksand"/>
              <a:sym typeface="Quicksand"/>
            </a:endParaRPr>
          </a:p>
          <a:p>
            <a:pPr indent="0" lvl="0" marL="0" rtl="0" algn="ctr">
              <a:spcBef>
                <a:spcPts val="0"/>
              </a:spcBef>
              <a:spcAft>
                <a:spcPts val="0"/>
              </a:spcAft>
              <a:buNone/>
            </a:pPr>
            <a:r>
              <a:rPr b="1" lang="en" sz="2400">
                <a:solidFill>
                  <a:srgbClr val="6ED978"/>
                </a:solidFill>
                <a:latin typeface="Quicksand"/>
                <a:ea typeface="Quicksand"/>
                <a:cs typeface="Quicksand"/>
                <a:sym typeface="Quicksand"/>
              </a:rPr>
              <a:t>Welcome to The Startup Action Pitch Deck Template!</a:t>
            </a:r>
            <a:endParaRPr b="1" sz="2400">
              <a:solidFill>
                <a:srgbClr val="6ED978"/>
              </a:solidFill>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Clr>
                <a:schemeClr val="dk2"/>
              </a:buClr>
              <a:buSzPts val="1100"/>
              <a:buFont typeface="Arial"/>
              <a:buNone/>
            </a:pPr>
            <a:r>
              <a:rPr lang="en" sz="1000">
                <a:solidFill>
                  <a:srgbClr val="666666"/>
                </a:solidFill>
                <a:latin typeface="Quicksand"/>
                <a:ea typeface="Quicksand"/>
                <a:cs typeface="Quicksand"/>
                <a:sym typeface="Quicksand"/>
              </a:rPr>
              <a:t>Hi, I’m Melinda Elmborg, a former startup investor turned startup coach. I help founders</a:t>
            </a:r>
            <a:r>
              <a:rPr b="1" lang="en" sz="1000">
                <a:solidFill>
                  <a:srgbClr val="666666"/>
                </a:solidFill>
                <a:latin typeface="Quicksand"/>
                <a:ea typeface="Quicksand"/>
                <a:cs typeface="Quicksand"/>
                <a:sym typeface="Quicksand"/>
              </a:rPr>
              <a:t> build and grow their startup </a:t>
            </a:r>
            <a:r>
              <a:rPr lang="en" sz="1000">
                <a:solidFill>
                  <a:srgbClr val="666666"/>
                </a:solidFill>
                <a:latin typeface="Quicksand"/>
                <a:ea typeface="Quicksand"/>
                <a:cs typeface="Quicksand"/>
                <a:sym typeface="Quicksand"/>
              </a:rPr>
              <a:t>using the strategies previously only known to serial entrepreneurs.</a:t>
            </a:r>
            <a:endParaRPr sz="1000">
              <a:solidFill>
                <a:srgbClr val="666666"/>
              </a:solidFill>
              <a:latin typeface="Quicksand"/>
              <a:ea typeface="Quicksand"/>
              <a:cs typeface="Quicksand"/>
              <a:sym typeface="Quicksand"/>
            </a:endParaRPr>
          </a:p>
          <a:p>
            <a:pPr indent="0" lvl="0" marL="0" rtl="0" algn="l">
              <a:spcBef>
                <a:spcPts val="0"/>
              </a:spcBef>
              <a:spcAft>
                <a:spcPts val="0"/>
              </a:spcAft>
              <a:buClr>
                <a:schemeClr val="dk2"/>
              </a:buClr>
              <a:buSzPts val="1100"/>
              <a:buFont typeface="Arial"/>
              <a:buNone/>
            </a:pPr>
            <a:r>
              <a:t/>
            </a:r>
            <a:endParaRPr sz="1000">
              <a:solidFill>
                <a:srgbClr val="666666"/>
              </a:solidFill>
              <a:latin typeface="Quicksand"/>
              <a:ea typeface="Quicksand"/>
              <a:cs typeface="Quicksand"/>
              <a:sym typeface="Quicksand"/>
            </a:endParaRPr>
          </a:p>
          <a:p>
            <a:pPr indent="0" lvl="0" marL="0" rtl="0" algn="l">
              <a:spcBef>
                <a:spcPts val="0"/>
              </a:spcBef>
              <a:spcAft>
                <a:spcPts val="0"/>
              </a:spcAft>
              <a:buClr>
                <a:schemeClr val="dk2"/>
              </a:buClr>
              <a:buSzPts val="1100"/>
              <a:buFont typeface="Arial"/>
              <a:buNone/>
            </a:pPr>
            <a:r>
              <a:rPr lang="en" sz="1000">
                <a:solidFill>
                  <a:srgbClr val="666666"/>
                </a:solidFill>
                <a:latin typeface="Quicksand"/>
                <a:ea typeface="Quicksand"/>
                <a:cs typeface="Quicksand"/>
                <a:sym typeface="Quicksand"/>
              </a:rPr>
              <a:t>Great job on downloading this template! With this deck template you’ll be able to </a:t>
            </a:r>
            <a:r>
              <a:rPr b="1" lang="en" sz="1000">
                <a:solidFill>
                  <a:srgbClr val="666666"/>
                </a:solidFill>
                <a:latin typeface="Quicksand"/>
                <a:ea typeface="Quicksand"/>
                <a:cs typeface="Quicksand"/>
                <a:sym typeface="Quicksand"/>
              </a:rPr>
              <a:t>get into more investor meetings</a:t>
            </a:r>
            <a:r>
              <a:rPr lang="en" sz="1000">
                <a:solidFill>
                  <a:srgbClr val="666666"/>
                </a:solidFill>
                <a:latin typeface="Quicksand"/>
                <a:ea typeface="Quicksand"/>
                <a:cs typeface="Quicksand"/>
                <a:sym typeface="Quicksand"/>
              </a:rPr>
              <a:t> and raise the capital you need!</a:t>
            </a:r>
            <a:endParaRPr sz="1000">
              <a:solidFill>
                <a:srgbClr val="666666"/>
              </a:solidFill>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p:txBody>
      </p:sp>
      <p:pic>
        <p:nvPicPr>
          <p:cNvPr id="59" name="Google Shape;59;p13"/>
          <p:cNvPicPr preferRelativeResize="0"/>
          <p:nvPr/>
        </p:nvPicPr>
        <p:blipFill>
          <a:blip r:embed="rId3">
            <a:alphaModFix/>
          </a:blip>
          <a:stretch>
            <a:fillRect/>
          </a:stretch>
        </p:blipFill>
        <p:spPr>
          <a:xfrm>
            <a:off x="1352775" y="212725"/>
            <a:ext cx="3089399" cy="675325"/>
          </a:xfrm>
          <a:prstGeom prst="rect">
            <a:avLst/>
          </a:prstGeom>
          <a:noFill/>
          <a:ln>
            <a:noFill/>
          </a:ln>
        </p:spPr>
      </p:pic>
      <p:pic>
        <p:nvPicPr>
          <p:cNvPr id="60" name="Google Shape;60;p13"/>
          <p:cNvPicPr preferRelativeResize="0"/>
          <p:nvPr/>
        </p:nvPicPr>
        <p:blipFill rotWithShape="1">
          <a:blip r:embed="rId4">
            <a:alphaModFix/>
          </a:blip>
          <a:srcRect b="1828" l="0" r="11543" t="8549"/>
          <a:stretch/>
        </p:blipFill>
        <p:spPr>
          <a:xfrm>
            <a:off x="5760250" y="0"/>
            <a:ext cx="3383753"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 name="Shape 134"/>
        <p:cNvGrpSpPr/>
        <p:nvPr/>
      </p:nvGrpSpPr>
      <p:grpSpPr>
        <a:xfrm>
          <a:off x="0" y="0"/>
          <a:ext cx="0" cy="0"/>
          <a:chOff x="0" y="0"/>
          <a:chExt cx="0" cy="0"/>
        </a:xfrm>
      </p:grpSpPr>
      <p:sp>
        <p:nvSpPr>
          <p:cNvPr id="135" name="Google Shape;135;p22"/>
          <p:cNvSpPr txBox="1"/>
          <p:nvPr>
            <p:ph type="title"/>
          </p:nvPr>
        </p:nvSpPr>
        <p:spPr>
          <a:xfrm>
            <a:off x="790950" y="604150"/>
            <a:ext cx="7562100" cy="572700"/>
          </a:xfrm>
          <a:prstGeom prst="rect">
            <a:avLst/>
          </a:prstGeom>
          <a:solidFill>
            <a:srgbClr val="6ED978"/>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Quicksand"/>
                <a:ea typeface="Quicksand"/>
                <a:cs typeface="Quicksand"/>
                <a:sym typeface="Quicksand"/>
              </a:rPr>
              <a:t>Three Easy Steps for Physicians to Work from Home</a:t>
            </a:r>
            <a:endParaRPr sz="2400">
              <a:solidFill>
                <a:srgbClr val="FFFFFF"/>
              </a:solidFill>
              <a:latin typeface="Quicksand"/>
              <a:ea typeface="Quicksand"/>
              <a:cs typeface="Quicksand"/>
              <a:sym typeface="Quicksand"/>
            </a:endParaRPr>
          </a:p>
        </p:txBody>
      </p:sp>
      <p:sp>
        <p:nvSpPr>
          <p:cNvPr id="136" name="Google Shape;136;p22"/>
          <p:cNvSpPr txBox="1"/>
          <p:nvPr>
            <p:ph idx="1" type="body"/>
          </p:nvPr>
        </p:nvSpPr>
        <p:spPr>
          <a:xfrm>
            <a:off x="789175" y="1462675"/>
            <a:ext cx="2067600" cy="572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605E5E"/>
              </a:buClr>
              <a:buSzPts val="1600"/>
              <a:buFont typeface="Quicksand"/>
              <a:buAutoNum type="arabicPeriod"/>
            </a:pPr>
            <a:r>
              <a:rPr lang="en" sz="1600">
                <a:solidFill>
                  <a:srgbClr val="605E5E"/>
                </a:solidFill>
                <a:latin typeface="Quicksand"/>
                <a:ea typeface="Quicksand"/>
                <a:cs typeface="Quicksand"/>
                <a:sym typeface="Quicksand"/>
              </a:rPr>
              <a:t>Create profile</a:t>
            </a:r>
            <a:endParaRPr sz="1600">
              <a:solidFill>
                <a:srgbClr val="605E5E"/>
              </a:solidFill>
              <a:latin typeface="Quicksand"/>
              <a:ea typeface="Quicksand"/>
              <a:cs typeface="Quicksand"/>
              <a:sym typeface="Quicksand"/>
            </a:endParaRPr>
          </a:p>
        </p:txBody>
      </p:sp>
      <p:pic>
        <p:nvPicPr>
          <p:cNvPr id="137" name="Google Shape;137;p22"/>
          <p:cNvPicPr preferRelativeResize="0"/>
          <p:nvPr/>
        </p:nvPicPr>
        <p:blipFill>
          <a:blip r:embed="rId3">
            <a:alphaModFix/>
          </a:blip>
          <a:stretch>
            <a:fillRect/>
          </a:stretch>
        </p:blipFill>
        <p:spPr>
          <a:xfrm>
            <a:off x="665775" y="2112700"/>
            <a:ext cx="2381250" cy="2381250"/>
          </a:xfrm>
          <a:prstGeom prst="rect">
            <a:avLst/>
          </a:prstGeom>
          <a:noFill/>
          <a:ln>
            <a:noFill/>
          </a:ln>
        </p:spPr>
      </p:pic>
      <p:pic>
        <p:nvPicPr>
          <p:cNvPr id="138" name="Google Shape;138;p22"/>
          <p:cNvPicPr preferRelativeResize="0"/>
          <p:nvPr/>
        </p:nvPicPr>
        <p:blipFill>
          <a:blip r:embed="rId4">
            <a:alphaModFix/>
          </a:blip>
          <a:stretch>
            <a:fillRect/>
          </a:stretch>
        </p:blipFill>
        <p:spPr>
          <a:xfrm>
            <a:off x="6111200" y="2016300"/>
            <a:ext cx="2381250" cy="2381250"/>
          </a:xfrm>
          <a:prstGeom prst="rect">
            <a:avLst/>
          </a:prstGeom>
          <a:noFill/>
          <a:ln>
            <a:noFill/>
          </a:ln>
        </p:spPr>
      </p:pic>
      <p:sp>
        <p:nvSpPr>
          <p:cNvPr id="139" name="Google Shape;139;p22"/>
          <p:cNvSpPr txBox="1"/>
          <p:nvPr>
            <p:ph idx="1" type="body"/>
          </p:nvPr>
        </p:nvSpPr>
        <p:spPr>
          <a:xfrm>
            <a:off x="3495300" y="1462675"/>
            <a:ext cx="221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605E5E"/>
                </a:solidFill>
                <a:latin typeface="Quicksand"/>
                <a:ea typeface="Quicksand"/>
                <a:cs typeface="Quicksand"/>
                <a:sym typeface="Quicksand"/>
              </a:rPr>
              <a:t>2. Receive bookings</a:t>
            </a:r>
            <a:endParaRPr sz="1600">
              <a:solidFill>
                <a:srgbClr val="605E5E"/>
              </a:solidFill>
              <a:latin typeface="Quicksand"/>
              <a:ea typeface="Quicksand"/>
              <a:cs typeface="Quicksand"/>
              <a:sym typeface="Quicksand"/>
            </a:endParaRPr>
          </a:p>
        </p:txBody>
      </p:sp>
      <p:sp>
        <p:nvSpPr>
          <p:cNvPr id="140" name="Google Shape;140;p22"/>
          <p:cNvSpPr txBox="1"/>
          <p:nvPr>
            <p:ph idx="1" type="body"/>
          </p:nvPr>
        </p:nvSpPr>
        <p:spPr>
          <a:xfrm>
            <a:off x="6101975" y="1462675"/>
            <a:ext cx="255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605E5E"/>
                </a:solidFill>
                <a:latin typeface="Quicksand"/>
                <a:ea typeface="Quicksand"/>
                <a:cs typeface="Quicksand"/>
                <a:sym typeface="Quicksand"/>
              </a:rPr>
              <a:t>3. Meet patients online</a:t>
            </a:r>
            <a:endParaRPr sz="1600">
              <a:solidFill>
                <a:srgbClr val="605E5E"/>
              </a:solidFill>
              <a:latin typeface="Quicksand"/>
              <a:ea typeface="Quicksand"/>
              <a:cs typeface="Quicksand"/>
              <a:sym typeface="Quicksand"/>
            </a:endParaRPr>
          </a:p>
        </p:txBody>
      </p:sp>
      <p:pic>
        <p:nvPicPr>
          <p:cNvPr id="141" name="Google Shape;141;p22"/>
          <p:cNvPicPr preferRelativeResize="0"/>
          <p:nvPr/>
        </p:nvPicPr>
        <p:blipFill>
          <a:blip r:embed="rId5">
            <a:alphaModFix/>
          </a:blip>
          <a:stretch>
            <a:fillRect/>
          </a:stretch>
        </p:blipFill>
        <p:spPr>
          <a:xfrm>
            <a:off x="3428025" y="2111575"/>
            <a:ext cx="2381250" cy="2381250"/>
          </a:xfrm>
          <a:prstGeom prst="rect">
            <a:avLst/>
          </a:prstGeom>
          <a:noFill/>
          <a:ln>
            <a:noFill/>
          </a:ln>
        </p:spPr>
      </p:pic>
      <p:sp>
        <p:nvSpPr>
          <p:cNvPr id="142" name="Google Shape;142;p22"/>
          <p:cNvSpPr txBox="1"/>
          <p:nvPr/>
        </p:nvSpPr>
        <p:spPr>
          <a:xfrm>
            <a:off x="0" y="0"/>
            <a:ext cx="3000000" cy="4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ED978"/>
                </a:solidFill>
                <a:latin typeface="Quicksand"/>
                <a:ea typeface="Quicksand"/>
                <a:cs typeface="Quicksand"/>
                <a:sym typeface="Quicksand"/>
              </a:rPr>
              <a:t>3. Solution, option 1</a:t>
            </a:r>
            <a:endParaRPr>
              <a:solidFill>
                <a:srgbClr val="6ED978"/>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6" name="Shape 146"/>
        <p:cNvGrpSpPr/>
        <p:nvPr/>
      </p:nvGrpSpPr>
      <p:grpSpPr>
        <a:xfrm>
          <a:off x="0" y="0"/>
          <a:ext cx="0" cy="0"/>
          <a:chOff x="0" y="0"/>
          <a:chExt cx="0" cy="0"/>
        </a:xfrm>
      </p:grpSpPr>
      <p:sp>
        <p:nvSpPr>
          <p:cNvPr id="147" name="Google Shape;147;p23"/>
          <p:cNvSpPr txBox="1"/>
          <p:nvPr>
            <p:ph type="title"/>
          </p:nvPr>
        </p:nvSpPr>
        <p:spPr>
          <a:xfrm>
            <a:off x="864675" y="611575"/>
            <a:ext cx="7057500" cy="844500"/>
          </a:xfrm>
          <a:prstGeom prst="rect">
            <a:avLst/>
          </a:prstGeom>
          <a:solidFill>
            <a:srgbClr val="6ED978"/>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Quicksand"/>
                <a:ea typeface="Quicksand"/>
                <a:cs typeface="Quicksand"/>
                <a:sym typeface="Quicksand"/>
              </a:rPr>
              <a:t>Our Platform Automates Processes for Clinics and Hospitals</a:t>
            </a:r>
            <a:endParaRPr sz="2400">
              <a:solidFill>
                <a:schemeClr val="lt1"/>
              </a:solidFill>
              <a:latin typeface="Quicksand"/>
              <a:ea typeface="Quicksand"/>
              <a:cs typeface="Quicksand"/>
              <a:sym typeface="Quicksand"/>
            </a:endParaRPr>
          </a:p>
        </p:txBody>
      </p:sp>
      <p:pic>
        <p:nvPicPr>
          <p:cNvPr id="148" name="Google Shape;148;p23"/>
          <p:cNvPicPr preferRelativeResize="0"/>
          <p:nvPr/>
        </p:nvPicPr>
        <p:blipFill>
          <a:blip r:embed="rId3">
            <a:alphaModFix/>
          </a:blip>
          <a:stretch>
            <a:fillRect/>
          </a:stretch>
        </p:blipFill>
        <p:spPr>
          <a:xfrm>
            <a:off x="4649375" y="1787676"/>
            <a:ext cx="3846750" cy="2317674"/>
          </a:xfrm>
          <a:prstGeom prst="rect">
            <a:avLst/>
          </a:prstGeom>
          <a:noFill/>
          <a:ln>
            <a:noFill/>
          </a:ln>
        </p:spPr>
      </p:pic>
      <p:sp>
        <p:nvSpPr>
          <p:cNvPr id="149" name="Google Shape;149;p23"/>
          <p:cNvSpPr txBox="1"/>
          <p:nvPr/>
        </p:nvSpPr>
        <p:spPr>
          <a:xfrm>
            <a:off x="0" y="0"/>
            <a:ext cx="74361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ED978"/>
                </a:solidFill>
                <a:latin typeface="Quicksand"/>
                <a:ea typeface="Quicksand"/>
                <a:cs typeface="Quicksand"/>
                <a:sym typeface="Quicksand"/>
              </a:rPr>
              <a:t>3. Solution, option 2 (for future rich products)</a:t>
            </a:r>
            <a:endParaRPr>
              <a:solidFill>
                <a:srgbClr val="6ED978"/>
              </a:solidFill>
            </a:endParaRPr>
          </a:p>
        </p:txBody>
      </p:sp>
      <p:sp>
        <p:nvSpPr>
          <p:cNvPr id="150" name="Google Shape;150;p23"/>
          <p:cNvSpPr/>
          <p:nvPr/>
        </p:nvSpPr>
        <p:spPr>
          <a:xfrm>
            <a:off x="749375" y="2002913"/>
            <a:ext cx="688200" cy="75000"/>
          </a:xfrm>
          <a:prstGeom prst="rect">
            <a:avLst/>
          </a:prstGeom>
          <a:solidFill>
            <a:srgbClr val="6ED9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p:nvPr/>
        </p:nvSpPr>
        <p:spPr>
          <a:xfrm>
            <a:off x="749375" y="2959200"/>
            <a:ext cx="688200" cy="75000"/>
          </a:xfrm>
          <a:prstGeom prst="rect">
            <a:avLst/>
          </a:prstGeom>
          <a:solidFill>
            <a:srgbClr val="6ED9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txBox="1"/>
          <p:nvPr>
            <p:ph idx="1" type="body"/>
          </p:nvPr>
        </p:nvSpPr>
        <p:spPr>
          <a:xfrm>
            <a:off x="660375" y="1735875"/>
            <a:ext cx="41337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05E5E"/>
                </a:solidFill>
                <a:latin typeface="Quicksand"/>
                <a:ea typeface="Quicksand"/>
                <a:cs typeface="Quicksand"/>
                <a:sym typeface="Quicksand"/>
              </a:rPr>
              <a:t>TODAY</a:t>
            </a:r>
            <a:endParaRPr b="1" sz="1600">
              <a:solidFill>
                <a:srgbClr val="605E5E"/>
              </a:solidFill>
              <a:latin typeface="Quicksand"/>
              <a:ea typeface="Quicksand"/>
              <a:cs typeface="Quicksand"/>
              <a:sym typeface="Quicksand"/>
            </a:endParaRPr>
          </a:p>
          <a:p>
            <a:pPr indent="-330200" lvl="0" marL="457200" rtl="0" algn="l">
              <a:spcBef>
                <a:spcPts val="1600"/>
              </a:spcBef>
              <a:spcAft>
                <a:spcPts val="0"/>
              </a:spcAft>
              <a:buClr>
                <a:srgbClr val="605E5E"/>
              </a:buClr>
              <a:buSzPts val="1600"/>
              <a:buFont typeface="Quicksand"/>
              <a:buChar char="-"/>
            </a:pPr>
            <a:r>
              <a:rPr lang="en" sz="1600">
                <a:solidFill>
                  <a:srgbClr val="605E5E"/>
                </a:solidFill>
                <a:latin typeface="Quicksand"/>
                <a:ea typeface="Quicksand"/>
                <a:cs typeface="Quicksand"/>
                <a:sym typeface="Quicksand"/>
              </a:rPr>
              <a:t>Patient bookings</a:t>
            </a:r>
            <a:endParaRPr sz="1600">
              <a:solidFill>
                <a:srgbClr val="605E5E"/>
              </a:solidFill>
              <a:latin typeface="Quicksand"/>
              <a:ea typeface="Quicksand"/>
              <a:cs typeface="Quicksand"/>
              <a:sym typeface="Quicksand"/>
            </a:endParaRPr>
          </a:p>
          <a:p>
            <a:pPr indent="0" lvl="0" marL="0" rtl="0" algn="l">
              <a:spcBef>
                <a:spcPts val="1600"/>
              </a:spcBef>
              <a:spcAft>
                <a:spcPts val="0"/>
              </a:spcAft>
              <a:buNone/>
            </a:pPr>
            <a:r>
              <a:rPr b="1" lang="en" sz="1600">
                <a:solidFill>
                  <a:srgbClr val="605E5E"/>
                </a:solidFill>
                <a:latin typeface="Quicksand"/>
                <a:ea typeface="Quicksand"/>
                <a:cs typeface="Quicksand"/>
                <a:sym typeface="Quicksand"/>
              </a:rPr>
              <a:t>VISION</a:t>
            </a:r>
            <a:endParaRPr b="1" sz="1600">
              <a:solidFill>
                <a:srgbClr val="605E5E"/>
              </a:solidFill>
              <a:latin typeface="Quicksand"/>
              <a:ea typeface="Quicksand"/>
              <a:cs typeface="Quicksand"/>
              <a:sym typeface="Quicksand"/>
            </a:endParaRPr>
          </a:p>
          <a:p>
            <a:pPr indent="-330200" lvl="0" marL="457200" rtl="0" algn="l">
              <a:spcBef>
                <a:spcPts val="1600"/>
              </a:spcBef>
              <a:spcAft>
                <a:spcPts val="0"/>
              </a:spcAft>
              <a:buClr>
                <a:srgbClr val="605E5E"/>
              </a:buClr>
              <a:buSzPts val="1600"/>
              <a:buFont typeface="Quicksand"/>
              <a:buChar char="-"/>
            </a:pPr>
            <a:r>
              <a:rPr lang="en" sz="1600">
                <a:solidFill>
                  <a:srgbClr val="605E5E"/>
                </a:solidFill>
                <a:latin typeface="Quicksand"/>
                <a:ea typeface="Quicksand"/>
                <a:cs typeface="Quicksand"/>
                <a:sym typeface="Quicksand"/>
              </a:rPr>
              <a:t>Visits by video</a:t>
            </a:r>
            <a:endParaRPr sz="1600">
              <a:solidFill>
                <a:srgbClr val="605E5E"/>
              </a:solidFill>
              <a:latin typeface="Quicksand"/>
              <a:ea typeface="Quicksand"/>
              <a:cs typeface="Quicksand"/>
              <a:sym typeface="Quicksand"/>
            </a:endParaRPr>
          </a:p>
          <a:p>
            <a:pPr indent="-330200" lvl="0" marL="457200" rtl="0" algn="l">
              <a:spcBef>
                <a:spcPts val="0"/>
              </a:spcBef>
              <a:spcAft>
                <a:spcPts val="0"/>
              </a:spcAft>
              <a:buClr>
                <a:srgbClr val="605E5E"/>
              </a:buClr>
              <a:buSzPts val="1600"/>
              <a:buFont typeface="Quicksand"/>
              <a:buChar char="-"/>
            </a:pPr>
            <a:r>
              <a:rPr lang="en" sz="1600">
                <a:solidFill>
                  <a:srgbClr val="605E5E"/>
                </a:solidFill>
                <a:latin typeface="Quicksand"/>
                <a:ea typeface="Quicksand"/>
                <a:cs typeface="Quicksand"/>
                <a:sym typeface="Quicksand"/>
              </a:rPr>
              <a:t>Invoicing and payments</a:t>
            </a:r>
            <a:endParaRPr sz="1600">
              <a:solidFill>
                <a:srgbClr val="605E5E"/>
              </a:solidFill>
              <a:latin typeface="Quicksand"/>
              <a:ea typeface="Quicksand"/>
              <a:cs typeface="Quicksand"/>
              <a:sym typeface="Quicksand"/>
            </a:endParaRPr>
          </a:p>
          <a:p>
            <a:pPr indent="-330200" lvl="0" marL="457200" rtl="0" algn="l">
              <a:spcBef>
                <a:spcPts val="0"/>
              </a:spcBef>
              <a:spcAft>
                <a:spcPts val="0"/>
              </a:spcAft>
              <a:buClr>
                <a:srgbClr val="605E5E"/>
              </a:buClr>
              <a:buSzPts val="1600"/>
              <a:buFont typeface="Quicksand"/>
              <a:buChar char="-"/>
            </a:pPr>
            <a:r>
              <a:rPr lang="en" sz="1600">
                <a:solidFill>
                  <a:srgbClr val="605E5E"/>
                </a:solidFill>
                <a:latin typeface="Quicksand"/>
                <a:ea typeface="Quicksand"/>
                <a:cs typeface="Quicksand"/>
                <a:sym typeface="Quicksand"/>
              </a:rPr>
              <a:t>Automated follow ups</a:t>
            </a:r>
            <a:endParaRPr sz="1600">
              <a:solidFill>
                <a:srgbClr val="605E5E"/>
              </a:solidFill>
              <a:latin typeface="Quicksand"/>
              <a:ea typeface="Quicksand"/>
              <a:cs typeface="Quicksand"/>
              <a:sym typeface="Quicksand"/>
            </a:endParaRPr>
          </a:p>
          <a:p>
            <a:pPr indent="-330200" lvl="0" marL="457200" rtl="0" algn="l">
              <a:spcBef>
                <a:spcPts val="0"/>
              </a:spcBef>
              <a:spcAft>
                <a:spcPts val="0"/>
              </a:spcAft>
              <a:buClr>
                <a:srgbClr val="605E5E"/>
              </a:buClr>
              <a:buSzPts val="1600"/>
              <a:buFont typeface="Quicksand"/>
              <a:buChar char="-"/>
            </a:pPr>
            <a:r>
              <a:rPr lang="en" sz="1600">
                <a:solidFill>
                  <a:srgbClr val="605E5E"/>
                </a:solidFill>
                <a:latin typeface="Quicksand"/>
                <a:ea typeface="Quicksand"/>
                <a:cs typeface="Quicksand"/>
                <a:sym typeface="Quicksand"/>
              </a:rPr>
              <a:t>Messaging between professionals</a:t>
            </a:r>
            <a:endParaRPr sz="1600">
              <a:solidFill>
                <a:srgbClr val="605E5E"/>
              </a:solidFill>
              <a:latin typeface="Quicksand"/>
              <a:ea typeface="Quicksand"/>
              <a:cs typeface="Quicksand"/>
              <a:sym typeface="Quicksa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4"/>
          <p:cNvPicPr preferRelativeResize="0"/>
          <p:nvPr/>
        </p:nvPicPr>
        <p:blipFill>
          <a:blip r:embed="rId3">
            <a:alphaModFix/>
          </a:blip>
          <a:stretch>
            <a:fillRect/>
          </a:stretch>
        </p:blipFill>
        <p:spPr>
          <a:xfrm>
            <a:off x="6287108" y="0"/>
            <a:ext cx="2856895" cy="624499"/>
          </a:xfrm>
          <a:prstGeom prst="rect">
            <a:avLst/>
          </a:prstGeom>
          <a:noFill/>
          <a:ln>
            <a:noFill/>
          </a:ln>
        </p:spPr>
      </p:pic>
      <p:sp>
        <p:nvSpPr>
          <p:cNvPr id="158" name="Google Shape;158;p24"/>
          <p:cNvSpPr txBox="1"/>
          <p:nvPr>
            <p:ph idx="4294967295" type="title"/>
          </p:nvPr>
        </p:nvSpPr>
        <p:spPr>
          <a:xfrm>
            <a:off x="311700" y="7131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6ED978"/>
                </a:solidFill>
                <a:latin typeface="Quicksand"/>
                <a:ea typeface="Quicksand"/>
                <a:cs typeface="Quicksand"/>
                <a:sym typeface="Quicksand"/>
              </a:rPr>
              <a:t>Metrics or Traction</a:t>
            </a:r>
            <a:endParaRPr b="1" sz="2400">
              <a:solidFill>
                <a:srgbClr val="6ED978"/>
              </a:solidFill>
              <a:latin typeface="Quicksand"/>
              <a:ea typeface="Quicksand"/>
              <a:cs typeface="Quicksand"/>
              <a:sym typeface="Quicksand"/>
            </a:endParaRPr>
          </a:p>
        </p:txBody>
      </p:sp>
      <p:sp>
        <p:nvSpPr>
          <p:cNvPr id="159" name="Google Shape;159;p24"/>
          <p:cNvSpPr txBox="1"/>
          <p:nvPr>
            <p:ph idx="4294967295" type="body"/>
          </p:nvPr>
        </p:nvSpPr>
        <p:spPr>
          <a:xfrm>
            <a:off x="514025" y="1522000"/>
            <a:ext cx="3999900" cy="333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666666"/>
                </a:solidFill>
                <a:latin typeface="Quicksand"/>
                <a:ea typeface="Quicksand"/>
                <a:cs typeface="Quicksand"/>
                <a:sym typeface="Quicksand"/>
              </a:rPr>
              <a:t>When the investor gets what your startup does, it’s time to share some proof that you are successful in doing this. If you haven’t yet launched, you need to show that you will be successful as soon as you get the product out on the market.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None/>
            </a:pPr>
            <a:r>
              <a:rPr lang="en" sz="1200">
                <a:solidFill>
                  <a:srgbClr val="666666"/>
                </a:solidFill>
                <a:latin typeface="Quicksand"/>
                <a:ea typeface="Quicksand"/>
                <a:cs typeface="Quicksand"/>
                <a:sym typeface="Quicksand"/>
              </a:rPr>
              <a:t>The best is if you can put a growth chart here--a chart that is pointing upwards to the right. You’ve got three options for metrics to show your growth:</a:t>
            </a:r>
            <a:endParaRPr sz="1200">
              <a:solidFill>
                <a:srgbClr val="666666"/>
              </a:solidFill>
              <a:latin typeface="Quicksand"/>
              <a:ea typeface="Quicksand"/>
              <a:cs typeface="Quicksand"/>
              <a:sym typeface="Quicksand"/>
            </a:endParaRPr>
          </a:p>
          <a:p>
            <a:pPr indent="-304800" lvl="0" marL="457200" rtl="0" algn="l">
              <a:lnSpc>
                <a:spcPct val="100000"/>
              </a:lnSpc>
              <a:spcBef>
                <a:spcPts val="0"/>
              </a:spcBef>
              <a:spcAft>
                <a:spcPts val="0"/>
              </a:spcAft>
              <a:buClr>
                <a:srgbClr val="666666"/>
              </a:buClr>
              <a:buSzPts val="1200"/>
              <a:buFont typeface="Quicksand"/>
              <a:buAutoNum type="arabicPeriod"/>
            </a:pPr>
            <a:r>
              <a:rPr lang="en" sz="1200">
                <a:solidFill>
                  <a:srgbClr val="666666"/>
                </a:solidFill>
                <a:latin typeface="Quicksand"/>
                <a:ea typeface="Quicksand"/>
                <a:cs typeface="Quicksand"/>
                <a:sym typeface="Quicksand"/>
              </a:rPr>
              <a:t>Revenue (or MRR if you offer subscriptions, or GMV if you have a take-rate)</a:t>
            </a:r>
            <a:endParaRPr sz="1200">
              <a:solidFill>
                <a:srgbClr val="666666"/>
              </a:solidFill>
              <a:latin typeface="Quicksand"/>
              <a:ea typeface="Quicksand"/>
              <a:cs typeface="Quicksand"/>
              <a:sym typeface="Quicksand"/>
            </a:endParaRPr>
          </a:p>
          <a:p>
            <a:pPr indent="-304800" lvl="0" marL="457200" rtl="0" algn="l">
              <a:lnSpc>
                <a:spcPct val="100000"/>
              </a:lnSpc>
              <a:spcBef>
                <a:spcPts val="0"/>
              </a:spcBef>
              <a:spcAft>
                <a:spcPts val="0"/>
              </a:spcAft>
              <a:buClr>
                <a:srgbClr val="666666"/>
              </a:buClr>
              <a:buSzPts val="1200"/>
              <a:buFont typeface="Quicksand"/>
              <a:buAutoNum type="arabicPeriod"/>
            </a:pPr>
            <a:r>
              <a:rPr lang="en" sz="1200">
                <a:solidFill>
                  <a:srgbClr val="666666"/>
                </a:solidFill>
                <a:latin typeface="Quicksand"/>
                <a:ea typeface="Quicksand"/>
                <a:cs typeface="Quicksand"/>
                <a:sym typeface="Quicksand"/>
              </a:rPr>
              <a:t>Number of actions taken by your users on your platform </a:t>
            </a:r>
            <a:endParaRPr sz="1200">
              <a:solidFill>
                <a:srgbClr val="666666"/>
              </a:solidFill>
              <a:latin typeface="Quicksand"/>
              <a:ea typeface="Quicksand"/>
              <a:cs typeface="Quicksand"/>
              <a:sym typeface="Quicksand"/>
            </a:endParaRPr>
          </a:p>
          <a:p>
            <a:pPr indent="-304800" lvl="0" marL="457200" rtl="0" algn="l">
              <a:lnSpc>
                <a:spcPct val="100000"/>
              </a:lnSpc>
              <a:spcBef>
                <a:spcPts val="0"/>
              </a:spcBef>
              <a:spcAft>
                <a:spcPts val="0"/>
              </a:spcAft>
              <a:buClr>
                <a:srgbClr val="666666"/>
              </a:buClr>
              <a:buSzPts val="1200"/>
              <a:buFont typeface="Quicksand"/>
              <a:buAutoNum type="arabicPeriod"/>
            </a:pPr>
            <a:r>
              <a:rPr lang="en" sz="1200">
                <a:solidFill>
                  <a:srgbClr val="666666"/>
                </a:solidFill>
                <a:latin typeface="Quicksand"/>
                <a:ea typeface="Quicksand"/>
                <a:cs typeface="Quicksand"/>
                <a:sym typeface="Quicksand"/>
              </a:rPr>
              <a:t>The number of </a:t>
            </a:r>
            <a:r>
              <a:rPr b="1" i="1" lang="en" sz="1200">
                <a:solidFill>
                  <a:srgbClr val="666666"/>
                </a:solidFill>
                <a:latin typeface="Quicksand"/>
                <a:ea typeface="Quicksand"/>
                <a:cs typeface="Quicksand"/>
                <a:sym typeface="Quicksand"/>
              </a:rPr>
              <a:t>active</a:t>
            </a:r>
            <a:r>
              <a:rPr lang="en" sz="1200">
                <a:solidFill>
                  <a:srgbClr val="666666"/>
                </a:solidFill>
                <a:latin typeface="Quicksand"/>
                <a:ea typeface="Quicksand"/>
                <a:cs typeface="Quicksand"/>
                <a:sym typeface="Quicksand"/>
              </a:rPr>
              <a:t> users</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rPr lang="en" sz="1200">
                <a:solidFill>
                  <a:schemeClr val="accent1"/>
                </a:solidFill>
                <a:latin typeface="Quicksand"/>
                <a:ea typeface="Quicksand"/>
                <a:cs typeface="Quicksand"/>
                <a:sym typeface="Quicksand"/>
              </a:rPr>
              <a:t>If your line is not as straight as in the following </a:t>
            </a:r>
            <a:endParaRPr sz="1200">
              <a:solidFill>
                <a:srgbClr val="666666"/>
              </a:solidFill>
              <a:latin typeface="Quicksand"/>
              <a:ea typeface="Quicksand"/>
              <a:cs typeface="Quicksand"/>
              <a:sym typeface="Quicksand"/>
            </a:endParaRPr>
          </a:p>
        </p:txBody>
      </p:sp>
      <p:sp>
        <p:nvSpPr>
          <p:cNvPr id="160" name="Google Shape;160;p24"/>
          <p:cNvSpPr txBox="1"/>
          <p:nvPr>
            <p:ph idx="4294967295" type="body"/>
          </p:nvPr>
        </p:nvSpPr>
        <p:spPr>
          <a:xfrm>
            <a:off x="4585400" y="1522000"/>
            <a:ext cx="3999900" cy="333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666666"/>
                </a:solidFill>
                <a:latin typeface="Quicksand"/>
                <a:ea typeface="Quicksand"/>
                <a:cs typeface="Quicksand"/>
                <a:sym typeface="Quicksand"/>
              </a:rPr>
              <a:t>examples, it’s ok. That is not necessary when you’re raising a seed round. However, your growth per month needs to be 10 % or more on average.</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None/>
            </a:pPr>
            <a:r>
              <a:rPr lang="en" sz="1200">
                <a:solidFill>
                  <a:srgbClr val="666666"/>
                </a:solidFill>
                <a:latin typeface="Quicksand"/>
                <a:ea typeface="Quicksand"/>
                <a:cs typeface="Quicksand"/>
                <a:sym typeface="Quicksand"/>
              </a:rPr>
              <a:t>If you don’t have any metrics in your company that are growing 10 % or more month-over-month, you can look at other metrics that are impressive. The next best would be to present a flattened retention curve, or something else that shows how people who start using your product love it and keep on using it.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None/>
            </a:pPr>
            <a:r>
              <a:rPr lang="en" sz="1200">
                <a:solidFill>
                  <a:srgbClr val="666666"/>
                </a:solidFill>
                <a:latin typeface="Quicksand"/>
                <a:ea typeface="Quicksand"/>
                <a:cs typeface="Quicksand"/>
                <a:sym typeface="Quicksand"/>
              </a:rPr>
              <a:t>If you don’t yet have users, you need to show traction and potential some other way. See option 4. You can instead brag about any waitlist or quotes from interviews.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None/>
            </a:pPr>
            <a:r>
              <a:t/>
            </a:r>
            <a:endParaRPr sz="1200">
              <a:latin typeface="Quicksand"/>
              <a:ea typeface="Quicksand"/>
              <a:cs typeface="Quicksand"/>
              <a:sym typeface="Quicksand"/>
            </a:endParaRPr>
          </a:p>
          <a:p>
            <a:pPr indent="0" lvl="0" marL="0" rtl="0" algn="l">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 name="Shape 164"/>
        <p:cNvGrpSpPr/>
        <p:nvPr/>
      </p:nvGrpSpPr>
      <p:grpSpPr>
        <a:xfrm>
          <a:off x="0" y="0"/>
          <a:ext cx="0" cy="0"/>
          <a:chOff x="0" y="0"/>
          <a:chExt cx="0" cy="0"/>
        </a:xfrm>
      </p:grpSpPr>
      <p:sp>
        <p:nvSpPr>
          <p:cNvPr id="165" name="Google Shape;165;p25"/>
          <p:cNvSpPr txBox="1"/>
          <p:nvPr>
            <p:ph type="title"/>
          </p:nvPr>
        </p:nvSpPr>
        <p:spPr>
          <a:xfrm>
            <a:off x="725025" y="600025"/>
            <a:ext cx="7818900" cy="572700"/>
          </a:xfrm>
          <a:prstGeom prst="rect">
            <a:avLst/>
          </a:prstGeom>
          <a:solidFill>
            <a:srgbClr val="6ED978"/>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Quicksand"/>
                <a:ea typeface="Quicksand"/>
                <a:cs typeface="Quicksand"/>
                <a:sym typeface="Quicksand"/>
              </a:rPr>
              <a:t>Average 20 % Month-over-Month Growth in Bookings</a:t>
            </a:r>
            <a:endParaRPr sz="2400">
              <a:solidFill>
                <a:srgbClr val="FFFFFF"/>
              </a:solidFill>
              <a:latin typeface="Quicksand"/>
              <a:ea typeface="Quicksand"/>
              <a:cs typeface="Quicksand"/>
              <a:sym typeface="Quicksand"/>
            </a:endParaRPr>
          </a:p>
        </p:txBody>
      </p:sp>
      <p:sp>
        <p:nvSpPr>
          <p:cNvPr id="166" name="Google Shape;166;p25"/>
          <p:cNvSpPr txBox="1"/>
          <p:nvPr>
            <p:ph idx="1" type="body"/>
          </p:nvPr>
        </p:nvSpPr>
        <p:spPr>
          <a:xfrm>
            <a:off x="5695325" y="1595825"/>
            <a:ext cx="2868600" cy="28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05E5E"/>
                </a:solidFill>
                <a:latin typeface="Quicksand"/>
                <a:ea typeface="Quicksand"/>
                <a:cs typeface="Quicksand"/>
                <a:sym typeface="Quicksand"/>
              </a:rPr>
              <a:t>Consistent month-over-month growth achieved with proven marketing channels and strong retention. </a:t>
            </a:r>
            <a:endParaRPr sz="1600">
              <a:solidFill>
                <a:srgbClr val="605E5E"/>
              </a:solidFill>
              <a:latin typeface="Quicksand"/>
              <a:ea typeface="Quicksand"/>
              <a:cs typeface="Quicksand"/>
              <a:sym typeface="Quicksand"/>
            </a:endParaRPr>
          </a:p>
          <a:p>
            <a:pPr indent="0" lvl="0" marL="0" rtl="0" algn="l">
              <a:spcBef>
                <a:spcPts val="1600"/>
              </a:spcBef>
              <a:spcAft>
                <a:spcPts val="1600"/>
              </a:spcAft>
              <a:buNone/>
            </a:pPr>
            <a:r>
              <a:rPr lang="en" sz="1600">
                <a:solidFill>
                  <a:srgbClr val="605E5E"/>
                </a:solidFill>
                <a:latin typeface="Quicksand"/>
                <a:ea typeface="Quicksand"/>
                <a:cs typeface="Quicksand"/>
                <a:sym typeface="Quicksand"/>
              </a:rPr>
              <a:t>60 % of users come back for a second booking within 4 weeks. </a:t>
            </a:r>
            <a:endParaRPr sz="1600">
              <a:solidFill>
                <a:srgbClr val="605E5E"/>
              </a:solidFill>
              <a:latin typeface="Quicksand"/>
              <a:ea typeface="Quicksand"/>
              <a:cs typeface="Quicksand"/>
              <a:sym typeface="Quicksand"/>
            </a:endParaRPr>
          </a:p>
        </p:txBody>
      </p:sp>
      <p:sp>
        <p:nvSpPr>
          <p:cNvPr id="167" name="Google Shape;167;p25"/>
          <p:cNvSpPr txBox="1"/>
          <p:nvPr/>
        </p:nvSpPr>
        <p:spPr>
          <a:xfrm>
            <a:off x="0" y="0"/>
            <a:ext cx="42477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ED978"/>
                </a:solidFill>
                <a:latin typeface="Quicksand"/>
                <a:ea typeface="Quicksand"/>
                <a:cs typeface="Quicksand"/>
                <a:sym typeface="Quicksand"/>
              </a:rPr>
              <a:t>4. Metrics, option 1 (marketplace and e-commerce)</a:t>
            </a:r>
            <a:endParaRPr>
              <a:solidFill>
                <a:srgbClr val="6ED978"/>
              </a:solidFill>
            </a:endParaRPr>
          </a:p>
        </p:txBody>
      </p:sp>
      <p:pic>
        <p:nvPicPr>
          <p:cNvPr id="168" name="Google Shape;168;p25"/>
          <p:cNvPicPr preferRelativeResize="0"/>
          <p:nvPr/>
        </p:nvPicPr>
        <p:blipFill>
          <a:blip r:embed="rId3">
            <a:alphaModFix/>
          </a:blip>
          <a:stretch>
            <a:fillRect/>
          </a:stretch>
        </p:blipFill>
        <p:spPr>
          <a:xfrm>
            <a:off x="759825" y="1595825"/>
            <a:ext cx="4498699" cy="2761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2" name="Shape 172"/>
        <p:cNvGrpSpPr/>
        <p:nvPr/>
      </p:nvGrpSpPr>
      <p:grpSpPr>
        <a:xfrm>
          <a:off x="0" y="0"/>
          <a:ext cx="0" cy="0"/>
          <a:chOff x="0" y="0"/>
          <a:chExt cx="0" cy="0"/>
        </a:xfrm>
      </p:grpSpPr>
      <p:pic>
        <p:nvPicPr>
          <p:cNvPr id="173" name="Google Shape;173;p26"/>
          <p:cNvPicPr preferRelativeResize="0"/>
          <p:nvPr/>
        </p:nvPicPr>
        <p:blipFill>
          <a:blip r:embed="rId3">
            <a:alphaModFix/>
          </a:blip>
          <a:stretch>
            <a:fillRect/>
          </a:stretch>
        </p:blipFill>
        <p:spPr>
          <a:xfrm>
            <a:off x="887150" y="1577388"/>
            <a:ext cx="4830327" cy="2953000"/>
          </a:xfrm>
          <a:prstGeom prst="rect">
            <a:avLst/>
          </a:prstGeom>
          <a:noFill/>
          <a:ln>
            <a:noFill/>
          </a:ln>
        </p:spPr>
      </p:pic>
      <p:sp>
        <p:nvSpPr>
          <p:cNvPr id="174" name="Google Shape;174;p26"/>
          <p:cNvSpPr txBox="1"/>
          <p:nvPr>
            <p:ph type="title"/>
          </p:nvPr>
        </p:nvSpPr>
        <p:spPr>
          <a:xfrm>
            <a:off x="412800" y="611813"/>
            <a:ext cx="8318400" cy="572700"/>
          </a:xfrm>
          <a:prstGeom prst="rect">
            <a:avLst/>
          </a:prstGeom>
          <a:solidFill>
            <a:srgbClr val="6ED978"/>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Quicksand"/>
                <a:ea typeface="Quicksand"/>
                <a:cs typeface="Quicksand"/>
                <a:sym typeface="Quicksand"/>
              </a:rPr>
              <a:t>Quickly Growing MRR with a Strong Pipeline of Customers</a:t>
            </a:r>
            <a:endParaRPr sz="2400">
              <a:solidFill>
                <a:srgbClr val="FFFFFF"/>
              </a:solidFill>
              <a:latin typeface="Quicksand"/>
              <a:ea typeface="Quicksand"/>
              <a:cs typeface="Quicksand"/>
              <a:sym typeface="Quicksand"/>
            </a:endParaRPr>
          </a:p>
        </p:txBody>
      </p:sp>
      <p:sp>
        <p:nvSpPr>
          <p:cNvPr id="175" name="Google Shape;175;p26"/>
          <p:cNvSpPr txBox="1"/>
          <p:nvPr>
            <p:ph idx="1" type="body"/>
          </p:nvPr>
        </p:nvSpPr>
        <p:spPr>
          <a:xfrm>
            <a:off x="6065275" y="1472625"/>
            <a:ext cx="2571600" cy="32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05E5E"/>
                </a:solidFill>
                <a:latin typeface="Quicksand"/>
                <a:ea typeface="Quicksand"/>
                <a:cs typeface="Quicksand"/>
                <a:sym typeface="Quicksand"/>
              </a:rPr>
              <a:t>Average contract valued at $3 000.</a:t>
            </a:r>
            <a:endParaRPr sz="1600">
              <a:solidFill>
                <a:srgbClr val="605E5E"/>
              </a:solidFill>
              <a:latin typeface="Quicksand"/>
              <a:ea typeface="Quicksand"/>
              <a:cs typeface="Quicksand"/>
              <a:sym typeface="Quicksand"/>
            </a:endParaRPr>
          </a:p>
          <a:p>
            <a:pPr indent="0" lvl="0" marL="0" rtl="0" algn="l">
              <a:spcBef>
                <a:spcPts val="1600"/>
              </a:spcBef>
              <a:spcAft>
                <a:spcPts val="0"/>
              </a:spcAft>
              <a:buNone/>
            </a:pPr>
            <a:r>
              <a:rPr lang="en" sz="1600">
                <a:solidFill>
                  <a:srgbClr val="605E5E"/>
                </a:solidFill>
                <a:latin typeface="Quicksand"/>
                <a:ea typeface="Quicksand"/>
                <a:cs typeface="Quicksand"/>
                <a:sym typeface="Quicksand"/>
              </a:rPr>
              <a:t>5 signed pilot contracts, total worth of $15 000 in MRR.</a:t>
            </a:r>
            <a:endParaRPr sz="1600">
              <a:solidFill>
                <a:srgbClr val="605E5E"/>
              </a:solidFill>
              <a:latin typeface="Quicksand"/>
              <a:ea typeface="Quicksand"/>
              <a:cs typeface="Quicksand"/>
              <a:sym typeface="Quicksand"/>
            </a:endParaRPr>
          </a:p>
          <a:p>
            <a:pPr indent="0" lvl="0" marL="0" rtl="0" algn="l">
              <a:spcBef>
                <a:spcPts val="1600"/>
              </a:spcBef>
              <a:spcAft>
                <a:spcPts val="1600"/>
              </a:spcAft>
              <a:buNone/>
            </a:pPr>
            <a:r>
              <a:rPr lang="en" sz="1600">
                <a:solidFill>
                  <a:srgbClr val="605E5E"/>
                </a:solidFill>
                <a:latin typeface="Quicksand"/>
                <a:ea typeface="Quicksand"/>
                <a:cs typeface="Quicksand"/>
                <a:sym typeface="Quicksand"/>
              </a:rPr>
              <a:t>In discussions with C-level at Coca-Cola, Nestlé and Arla for pilots starting in September.</a:t>
            </a:r>
            <a:endParaRPr sz="1600">
              <a:solidFill>
                <a:srgbClr val="605E5E"/>
              </a:solidFill>
              <a:latin typeface="Quicksand"/>
              <a:ea typeface="Quicksand"/>
              <a:cs typeface="Quicksand"/>
              <a:sym typeface="Quicksand"/>
            </a:endParaRPr>
          </a:p>
        </p:txBody>
      </p:sp>
      <p:pic>
        <p:nvPicPr>
          <p:cNvPr id="176" name="Google Shape;176;p26"/>
          <p:cNvPicPr preferRelativeResize="0"/>
          <p:nvPr/>
        </p:nvPicPr>
        <p:blipFill>
          <a:blip r:embed="rId4">
            <a:alphaModFix/>
          </a:blip>
          <a:stretch>
            <a:fillRect/>
          </a:stretch>
        </p:blipFill>
        <p:spPr>
          <a:xfrm>
            <a:off x="4800151" y="2244450"/>
            <a:ext cx="737575" cy="523076"/>
          </a:xfrm>
          <a:prstGeom prst="rect">
            <a:avLst/>
          </a:prstGeom>
          <a:noFill/>
          <a:ln>
            <a:noFill/>
          </a:ln>
        </p:spPr>
      </p:pic>
      <p:pic>
        <p:nvPicPr>
          <p:cNvPr id="177" name="Google Shape;177;p26"/>
          <p:cNvPicPr preferRelativeResize="0"/>
          <p:nvPr/>
        </p:nvPicPr>
        <p:blipFill>
          <a:blip r:embed="rId5">
            <a:alphaModFix/>
          </a:blip>
          <a:stretch>
            <a:fillRect/>
          </a:stretch>
        </p:blipFill>
        <p:spPr>
          <a:xfrm>
            <a:off x="4800150" y="2824013"/>
            <a:ext cx="459725" cy="459725"/>
          </a:xfrm>
          <a:prstGeom prst="rect">
            <a:avLst/>
          </a:prstGeom>
          <a:noFill/>
          <a:ln>
            <a:noFill/>
          </a:ln>
        </p:spPr>
      </p:pic>
      <p:pic>
        <p:nvPicPr>
          <p:cNvPr id="178" name="Google Shape;178;p26"/>
          <p:cNvPicPr preferRelativeResize="0"/>
          <p:nvPr/>
        </p:nvPicPr>
        <p:blipFill>
          <a:blip r:embed="rId6">
            <a:alphaModFix/>
          </a:blip>
          <a:stretch>
            <a:fillRect/>
          </a:stretch>
        </p:blipFill>
        <p:spPr>
          <a:xfrm>
            <a:off x="2690325" y="3340227"/>
            <a:ext cx="644625" cy="386771"/>
          </a:xfrm>
          <a:prstGeom prst="rect">
            <a:avLst/>
          </a:prstGeom>
          <a:noFill/>
          <a:ln>
            <a:noFill/>
          </a:ln>
        </p:spPr>
      </p:pic>
      <p:pic>
        <p:nvPicPr>
          <p:cNvPr id="179" name="Google Shape;179;p26"/>
          <p:cNvPicPr preferRelativeResize="0"/>
          <p:nvPr/>
        </p:nvPicPr>
        <p:blipFill>
          <a:blip r:embed="rId7">
            <a:alphaModFix/>
          </a:blip>
          <a:stretch>
            <a:fillRect/>
          </a:stretch>
        </p:blipFill>
        <p:spPr>
          <a:xfrm>
            <a:off x="1653900" y="2838850"/>
            <a:ext cx="737575" cy="430073"/>
          </a:xfrm>
          <a:prstGeom prst="rect">
            <a:avLst/>
          </a:prstGeom>
          <a:noFill/>
          <a:ln>
            <a:noFill/>
          </a:ln>
        </p:spPr>
      </p:pic>
      <p:pic>
        <p:nvPicPr>
          <p:cNvPr id="180" name="Google Shape;180;p26"/>
          <p:cNvPicPr preferRelativeResize="0"/>
          <p:nvPr/>
        </p:nvPicPr>
        <p:blipFill>
          <a:blip r:embed="rId8">
            <a:alphaModFix/>
          </a:blip>
          <a:stretch>
            <a:fillRect/>
          </a:stretch>
        </p:blipFill>
        <p:spPr>
          <a:xfrm>
            <a:off x="3710625" y="3340225"/>
            <a:ext cx="892331" cy="386775"/>
          </a:xfrm>
          <a:prstGeom prst="rect">
            <a:avLst/>
          </a:prstGeom>
          <a:noFill/>
          <a:ln>
            <a:noFill/>
          </a:ln>
        </p:spPr>
      </p:pic>
      <p:pic>
        <p:nvPicPr>
          <p:cNvPr id="181" name="Google Shape;181;p26"/>
          <p:cNvPicPr preferRelativeResize="0"/>
          <p:nvPr/>
        </p:nvPicPr>
        <p:blipFill rotWithShape="1">
          <a:blip r:embed="rId9">
            <a:alphaModFix/>
          </a:blip>
          <a:srcRect b="19634" l="24205" r="25217" t="62218"/>
          <a:stretch/>
        </p:blipFill>
        <p:spPr>
          <a:xfrm>
            <a:off x="3334950" y="2969150"/>
            <a:ext cx="807550" cy="289739"/>
          </a:xfrm>
          <a:prstGeom prst="rect">
            <a:avLst/>
          </a:prstGeom>
          <a:noFill/>
          <a:ln>
            <a:noFill/>
          </a:ln>
        </p:spPr>
      </p:pic>
      <p:pic>
        <p:nvPicPr>
          <p:cNvPr id="182" name="Google Shape;182;p26"/>
          <p:cNvPicPr preferRelativeResize="0"/>
          <p:nvPr/>
        </p:nvPicPr>
        <p:blipFill>
          <a:blip r:embed="rId10">
            <a:alphaModFix/>
          </a:blip>
          <a:stretch>
            <a:fillRect/>
          </a:stretch>
        </p:blipFill>
        <p:spPr>
          <a:xfrm>
            <a:off x="4024876" y="2401274"/>
            <a:ext cx="897050" cy="895131"/>
          </a:xfrm>
          <a:prstGeom prst="rect">
            <a:avLst/>
          </a:prstGeom>
          <a:noFill/>
          <a:ln>
            <a:noFill/>
          </a:ln>
        </p:spPr>
      </p:pic>
      <p:pic>
        <p:nvPicPr>
          <p:cNvPr id="183" name="Google Shape;183;p26"/>
          <p:cNvPicPr preferRelativeResize="0"/>
          <p:nvPr/>
        </p:nvPicPr>
        <p:blipFill>
          <a:blip r:embed="rId11">
            <a:alphaModFix/>
          </a:blip>
          <a:stretch>
            <a:fillRect/>
          </a:stretch>
        </p:blipFill>
        <p:spPr>
          <a:xfrm>
            <a:off x="4965026" y="3340225"/>
            <a:ext cx="572700" cy="383707"/>
          </a:xfrm>
          <a:prstGeom prst="rect">
            <a:avLst/>
          </a:prstGeom>
          <a:noFill/>
          <a:ln>
            <a:noFill/>
          </a:ln>
        </p:spPr>
      </p:pic>
      <p:sp>
        <p:nvSpPr>
          <p:cNvPr id="184" name="Google Shape;184;p26"/>
          <p:cNvSpPr txBox="1"/>
          <p:nvPr/>
        </p:nvSpPr>
        <p:spPr>
          <a:xfrm>
            <a:off x="198875" y="1472625"/>
            <a:ext cx="5727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05E5E"/>
                </a:solidFill>
                <a:latin typeface="Quicksand"/>
                <a:ea typeface="Quicksand"/>
                <a:cs typeface="Quicksand"/>
                <a:sym typeface="Quicksand"/>
              </a:rPr>
              <a:t>MRR</a:t>
            </a:r>
            <a:endParaRPr>
              <a:solidFill>
                <a:srgbClr val="605E5E"/>
              </a:solidFill>
              <a:latin typeface="Quicksand"/>
              <a:ea typeface="Quicksand"/>
              <a:cs typeface="Quicksand"/>
              <a:sym typeface="Quicksand"/>
            </a:endParaRPr>
          </a:p>
        </p:txBody>
      </p:sp>
      <p:sp>
        <p:nvSpPr>
          <p:cNvPr id="185" name="Google Shape;185;p26"/>
          <p:cNvSpPr txBox="1"/>
          <p:nvPr/>
        </p:nvSpPr>
        <p:spPr>
          <a:xfrm>
            <a:off x="5288250" y="3811125"/>
            <a:ext cx="381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05E5E"/>
                </a:solidFill>
                <a:latin typeface="Quicksand"/>
                <a:ea typeface="Quicksand"/>
                <a:cs typeface="Quicksand"/>
                <a:sym typeface="Quicksand"/>
              </a:rPr>
              <a:t>*</a:t>
            </a:r>
            <a:endParaRPr>
              <a:solidFill>
                <a:srgbClr val="605E5E"/>
              </a:solidFill>
              <a:latin typeface="Quicksand"/>
              <a:ea typeface="Quicksand"/>
              <a:cs typeface="Quicksand"/>
              <a:sym typeface="Quicksand"/>
            </a:endParaRPr>
          </a:p>
        </p:txBody>
      </p:sp>
      <p:sp>
        <p:nvSpPr>
          <p:cNvPr id="186" name="Google Shape;186;p26"/>
          <p:cNvSpPr txBox="1"/>
          <p:nvPr/>
        </p:nvSpPr>
        <p:spPr>
          <a:xfrm>
            <a:off x="290525" y="4849100"/>
            <a:ext cx="807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05E5E"/>
                </a:solidFill>
                <a:latin typeface="Quicksand"/>
                <a:ea typeface="Quicksand"/>
                <a:cs typeface="Quicksand"/>
                <a:sym typeface="Quicksand"/>
              </a:rPr>
              <a:t>* forecast</a:t>
            </a:r>
            <a:endParaRPr sz="1000">
              <a:solidFill>
                <a:srgbClr val="605E5E"/>
              </a:solidFill>
              <a:latin typeface="Quicksand"/>
              <a:ea typeface="Quicksand"/>
              <a:cs typeface="Quicksand"/>
              <a:sym typeface="Quicksand"/>
            </a:endParaRPr>
          </a:p>
        </p:txBody>
      </p:sp>
      <p:sp>
        <p:nvSpPr>
          <p:cNvPr id="187" name="Google Shape;187;p26"/>
          <p:cNvSpPr txBox="1"/>
          <p:nvPr/>
        </p:nvSpPr>
        <p:spPr>
          <a:xfrm>
            <a:off x="0" y="0"/>
            <a:ext cx="4654800" cy="4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200">
                <a:solidFill>
                  <a:srgbClr val="6ED978"/>
                </a:solidFill>
                <a:latin typeface="Quicksand"/>
                <a:ea typeface="Quicksand"/>
                <a:cs typeface="Quicksand"/>
                <a:sym typeface="Quicksand"/>
              </a:rPr>
              <a:t>4. Metrics, option 2 (B2B Saas with ARR and pilots)</a:t>
            </a:r>
            <a:endParaRPr sz="1200">
              <a:solidFill>
                <a:srgbClr val="6ED978"/>
              </a:solidFill>
              <a:latin typeface="Playfair Display"/>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1" name="Shape 191"/>
        <p:cNvGrpSpPr/>
        <p:nvPr/>
      </p:nvGrpSpPr>
      <p:grpSpPr>
        <a:xfrm>
          <a:off x="0" y="0"/>
          <a:ext cx="0" cy="0"/>
          <a:chOff x="0" y="0"/>
          <a:chExt cx="0" cy="0"/>
        </a:xfrm>
      </p:grpSpPr>
      <p:sp>
        <p:nvSpPr>
          <p:cNvPr id="192" name="Google Shape;192;p27"/>
          <p:cNvSpPr txBox="1"/>
          <p:nvPr>
            <p:ph type="title"/>
          </p:nvPr>
        </p:nvSpPr>
        <p:spPr>
          <a:xfrm>
            <a:off x="736100" y="610850"/>
            <a:ext cx="7655400" cy="572700"/>
          </a:xfrm>
          <a:prstGeom prst="rect">
            <a:avLst/>
          </a:prstGeom>
          <a:solidFill>
            <a:srgbClr val="6ED978"/>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Quicksand"/>
                <a:ea typeface="Quicksand"/>
                <a:cs typeface="Quicksand"/>
                <a:sym typeface="Quicksand"/>
              </a:rPr>
              <a:t>3x Number of Monthly Active Users in 6 months</a:t>
            </a:r>
            <a:endParaRPr sz="2400">
              <a:solidFill>
                <a:srgbClr val="FFFFFF"/>
              </a:solidFill>
              <a:latin typeface="Quicksand"/>
              <a:ea typeface="Quicksand"/>
              <a:cs typeface="Quicksand"/>
              <a:sym typeface="Quicksand"/>
            </a:endParaRPr>
          </a:p>
        </p:txBody>
      </p:sp>
      <p:sp>
        <p:nvSpPr>
          <p:cNvPr id="193" name="Google Shape;193;p27"/>
          <p:cNvSpPr txBox="1"/>
          <p:nvPr>
            <p:ph idx="1" type="body"/>
          </p:nvPr>
        </p:nvSpPr>
        <p:spPr>
          <a:xfrm>
            <a:off x="6086475" y="1742850"/>
            <a:ext cx="2736300" cy="278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05E5E"/>
                </a:solidFill>
                <a:latin typeface="Quicksand"/>
                <a:ea typeface="Quicksand"/>
                <a:cs typeface="Quicksand"/>
                <a:sym typeface="Quicksand"/>
              </a:rPr>
              <a:t>Consistent </a:t>
            </a:r>
            <a:r>
              <a:rPr b="1" lang="en" sz="1600">
                <a:solidFill>
                  <a:srgbClr val="605E5E"/>
                </a:solidFill>
                <a:latin typeface="Quicksand"/>
                <a:ea typeface="Quicksand"/>
                <a:cs typeface="Quicksand"/>
                <a:sym typeface="Quicksand"/>
              </a:rPr>
              <a:t>20%</a:t>
            </a:r>
            <a:r>
              <a:rPr lang="en" sz="1600">
                <a:solidFill>
                  <a:srgbClr val="605E5E"/>
                </a:solidFill>
                <a:latin typeface="Quicksand"/>
                <a:ea typeface="Quicksand"/>
                <a:cs typeface="Quicksand"/>
                <a:sym typeface="Quicksand"/>
              </a:rPr>
              <a:t> month-on-month growth achieved through organic channels.</a:t>
            </a:r>
            <a:endParaRPr sz="1600">
              <a:solidFill>
                <a:srgbClr val="605E5E"/>
              </a:solidFill>
              <a:latin typeface="Quicksand"/>
              <a:ea typeface="Quicksand"/>
              <a:cs typeface="Quicksand"/>
              <a:sym typeface="Quicksand"/>
            </a:endParaRPr>
          </a:p>
          <a:p>
            <a:pPr indent="0" lvl="0" marL="0" rtl="0" algn="l">
              <a:spcBef>
                <a:spcPts val="1600"/>
              </a:spcBef>
              <a:spcAft>
                <a:spcPts val="1600"/>
              </a:spcAft>
              <a:buNone/>
            </a:pPr>
            <a:r>
              <a:rPr lang="en" sz="1600">
                <a:solidFill>
                  <a:srgbClr val="605E5E"/>
                </a:solidFill>
                <a:latin typeface="Quicksand"/>
                <a:ea typeface="Quicksand"/>
                <a:cs typeface="Quicksand"/>
                <a:sym typeface="Quicksand"/>
              </a:rPr>
              <a:t>8 weeks retention rate is </a:t>
            </a:r>
            <a:r>
              <a:rPr b="1" lang="en" sz="1600">
                <a:solidFill>
                  <a:srgbClr val="605E5E"/>
                </a:solidFill>
                <a:latin typeface="Quicksand"/>
                <a:ea typeface="Quicksand"/>
                <a:cs typeface="Quicksand"/>
                <a:sym typeface="Quicksand"/>
              </a:rPr>
              <a:t>30 %</a:t>
            </a:r>
            <a:r>
              <a:rPr lang="en" sz="1600">
                <a:solidFill>
                  <a:srgbClr val="605E5E"/>
                </a:solidFill>
                <a:latin typeface="Quicksand"/>
                <a:ea typeface="Quicksand"/>
                <a:cs typeface="Quicksand"/>
                <a:sym typeface="Quicksand"/>
              </a:rPr>
              <a:t>. </a:t>
            </a:r>
            <a:endParaRPr sz="1600">
              <a:solidFill>
                <a:srgbClr val="605E5E"/>
              </a:solidFill>
              <a:latin typeface="Quicksand"/>
              <a:ea typeface="Quicksand"/>
              <a:cs typeface="Quicksand"/>
              <a:sym typeface="Quicksand"/>
            </a:endParaRPr>
          </a:p>
        </p:txBody>
      </p:sp>
      <p:sp>
        <p:nvSpPr>
          <p:cNvPr id="194" name="Google Shape;194;p27"/>
          <p:cNvSpPr txBox="1"/>
          <p:nvPr/>
        </p:nvSpPr>
        <p:spPr>
          <a:xfrm rot="-5400000">
            <a:off x="200275" y="2497000"/>
            <a:ext cx="9192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05E5E"/>
                </a:solidFill>
                <a:latin typeface="Quicksand"/>
                <a:ea typeface="Quicksand"/>
                <a:cs typeface="Quicksand"/>
                <a:sym typeface="Quicksand"/>
              </a:rPr>
              <a:t>MAU</a:t>
            </a:r>
            <a:endParaRPr>
              <a:solidFill>
                <a:srgbClr val="605E5E"/>
              </a:solidFill>
              <a:latin typeface="Quicksand"/>
              <a:ea typeface="Quicksand"/>
              <a:cs typeface="Quicksand"/>
              <a:sym typeface="Quicksand"/>
            </a:endParaRPr>
          </a:p>
        </p:txBody>
      </p:sp>
      <p:sp>
        <p:nvSpPr>
          <p:cNvPr id="195" name="Google Shape;195;p27"/>
          <p:cNvSpPr txBox="1"/>
          <p:nvPr/>
        </p:nvSpPr>
        <p:spPr>
          <a:xfrm>
            <a:off x="0" y="0"/>
            <a:ext cx="3145800" cy="4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200">
                <a:solidFill>
                  <a:srgbClr val="6ED978"/>
                </a:solidFill>
                <a:latin typeface="Quicksand"/>
                <a:ea typeface="Quicksand"/>
                <a:cs typeface="Quicksand"/>
                <a:sym typeface="Quicksand"/>
              </a:rPr>
              <a:t>4. Metrics, option 3 (consumer app)</a:t>
            </a:r>
            <a:endParaRPr sz="1200">
              <a:solidFill>
                <a:srgbClr val="6ED978"/>
              </a:solidFill>
              <a:latin typeface="Playfair Display"/>
              <a:ea typeface="Playfair Display"/>
              <a:cs typeface="Playfair Display"/>
              <a:sym typeface="Playfair Display"/>
            </a:endParaRPr>
          </a:p>
        </p:txBody>
      </p:sp>
      <p:pic>
        <p:nvPicPr>
          <p:cNvPr id="196" name="Google Shape;196;p27"/>
          <p:cNvPicPr preferRelativeResize="0"/>
          <p:nvPr/>
        </p:nvPicPr>
        <p:blipFill>
          <a:blip r:embed="rId3">
            <a:alphaModFix/>
          </a:blip>
          <a:stretch>
            <a:fillRect/>
          </a:stretch>
        </p:blipFill>
        <p:spPr>
          <a:xfrm>
            <a:off x="964500" y="1465725"/>
            <a:ext cx="4901550" cy="2969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0" name="Shape 200"/>
        <p:cNvGrpSpPr/>
        <p:nvPr/>
      </p:nvGrpSpPr>
      <p:grpSpPr>
        <a:xfrm>
          <a:off x="0" y="0"/>
          <a:ext cx="0" cy="0"/>
          <a:chOff x="0" y="0"/>
          <a:chExt cx="0" cy="0"/>
        </a:xfrm>
      </p:grpSpPr>
      <p:sp>
        <p:nvSpPr>
          <p:cNvPr id="201" name="Google Shape;201;p28"/>
          <p:cNvSpPr txBox="1"/>
          <p:nvPr>
            <p:ph type="title"/>
          </p:nvPr>
        </p:nvSpPr>
        <p:spPr>
          <a:xfrm>
            <a:off x="824850" y="567775"/>
            <a:ext cx="7494300" cy="878100"/>
          </a:xfrm>
          <a:prstGeom prst="rect">
            <a:avLst/>
          </a:prstGeom>
          <a:solidFill>
            <a:srgbClr val="6ED978"/>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Quicksand"/>
                <a:ea typeface="Quicksand"/>
                <a:cs typeface="Quicksand"/>
                <a:sym typeface="Quicksand"/>
              </a:rPr>
              <a:t>315 Physicians</a:t>
            </a:r>
            <a:r>
              <a:rPr lang="en" sz="2400">
                <a:solidFill>
                  <a:srgbClr val="FFFFFF"/>
                </a:solidFill>
                <a:latin typeface="Quicksand"/>
                <a:ea typeface="Quicksand"/>
                <a:cs typeface="Quicksand"/>
                <a:sym typeface="Quicksand"/>
              </a:rPr>
              <a:t> Have Signed Up To Our Waitlist</a:t>
            </a:r>
            <a:endParaRPr sz="2400">
              <a:solidFill>
                <a:srgbClr val="FFFFFF"/>
              </a:solidFill>
              <a:latin typeface="Quicksand"/>
              <a:ea typeface="Quicksand"/>
              <a:cs typeface="Quicksand"/>
              <a:sym typeface="Quicksand"/>
            </a:endParaRPr>
          </a:p>
          <a:p>
            <a:pPr indent="0" lvl="0" marL="0" rtl="0" algn="ctr">
              <a:spcBef>
                <a:spcPts val="0"/>
              </a:spcBef>
              <a:spcAft>
                <a:spcPts val="0"/>
              </a:spcAft>
              <a:buNone/>
            </a:pPr>
            <a:r>
              <a:rPr b="1" lang="en" sz="2400">
                <a:solidFill>
                  <a:srgbClr val="FFFFFF"/>
                </a:solidFill>
                <a:latin typeface="Quicksand"/>
                <a:ea typeface="Quicksand"/>
                <a:cs typeface="Quicksand"/>
                <a:sym typeface="Quicksand"/>
              </a:rPr>
              <a:t>28 Interviews</a:t>
            </a:r>
            <a:r>
              <a:rPr lang="en" sz="2400">
                <a:solidFill>
                  <a:srgbClr val="FFFFFF"/>
                </a:solidFill>
                <a:latin typeface="Quicksand"/>
                <a:ea typeface="Quicksand"/>
                <a:cs typeface="Quicksand"/>
                <a:sym typeface="Quicksand"/>
              </a:rPr>
              <a:t> Conducted With Physicians </a:t>
            </a:r>
            <a:endParaRPr sz="2400">
              <a:solidFill>
                <a:srgbClr val="FFFFFF"/>
              </a:solidFill>
              <a:latin typeface="Quicksand"/>
              <a:ea typeface="Quicksand"/>
              <a:cs typeface="Quicksand"/>
              <a:sym typeface="Quicksand"/>
            </a:endParaRPr>
          </a:p>
        </p:txBody>
      </p:sp>
      <p:sp>
        <p:nvSpPr>
          <p:cNvPr id="202" name="Google Shape;202;p28"/>
          <p:cNvSpPr txBox="1"/>
          <p:nvPr>
            <p:ph idx="1" type="body"/>
          </p:nvPr>
        </p:nvSpPr>
        <p:spPr>
          <a:xfrm>
            <a:off x="2660200" y="1825225"/>
            <a:ext cx="5063100" cy="960000"/>
          </a:xfrm>
          <a:prstGeom prst="rect">
            <a:avLst/>
          </a:prstGeom>
          <a:solidFill>
            <a:srgbClr val="6ED978"/>
          </a:solidFill>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FFFFFF"/>
                </a:solidFill>
                <a:latin typeface="Quicksand"/>
                <a:ea typeface="Quicksand"/>
                <a:cs typeface="Quicksand"/>
                <a:sym typeface="Quicksand"/>
              </a:rPr>
              <a:t>“I hate administration. Can’t wait to get my hands on your product!”</a:t>
            </a:r>
            <a:br>
              <a:rPr lang="en" sz="1200">
                <a:solidFill>
                  <a:srgbClr val="FFFFFF"/>
                </a:solidFill>
                <a:latin typeface="Quicksand"/>
                <a:ea typeface="Quicksand"/>
                <a:cs typeface="Quicksand"/>
                <a:sym typeface="Quicksand"/>
              </a:rPr>
            </a:br>
            <a:r>
              <a:rPr i="1" lang="en" sz="1200">
                <a:solidFill>
                  <a:srgbClr val="FFFFFF"/>
                </a:solidFill>
                <a:latin typeface="Quicksand"/>
                <a:ea typeface="Quicksand"/>
                <a:cs typeface="Quicksand"/>
                <a:sym typeface="Quicksand"/>
              </a:rPr>
              <a:t>Dr.</a:t>
            </a:r>
            <a:r>
              <a:rPr lang="en" sz="1200">
                <a:solidFill>
                  <a:srgbClr val="FFFFFF"/>
                </a:solidFill>
                <a:latin typeface="Quicksand"/>
                <a:ea typeface="Quicksand"/>
                <a:cs typeface="Quicksand"/>
                <a:sym typeface="Quicksand"/>
              </a:rPr>
              <a:t> </a:t>
            </a:r>
            <a:r>
              <a:rPr i="1" lang="en" sz="1200">
                <a:solidFill>
                  <a:srgbClr val="FFFFFF"/>
                </a:solidFill>
                <a:latin typeface="Quicksand"/>
                <a:ea typeface="Quicksand"/>
                <a:cs typeface="Quicksand"/>
                <a:sym typeface="Quicksand"/>
              </a:rPr>
              <a:t>Jenny Tang, GP at Mountain Hospital</a:t>
            </a:r>
            <a:endParaRPr i="1" sz="1200">
              <a:solidFill>
                <a:srgbClr val="FFFFFF"/>
              </a:solidFill>
              <a:latin typeface="Quicksand"/>
              <a:ea typeface="Quicksand"/>
              <a:cs typeface="Quicksand"/>
              <a:sym typeface="Quicksand"/>
            </a:endParaRPr>
          </a:p>
        </p:txBody>
      </p:sp>
      <p:pic>
        <p:nvPicPr>
          <p:cNvPr id="203" name="Google Shape;203;p28"/>
          <p:cNvPicPr preferRelativeResize="0"/>
          <p:nvPr/>
        </p:nvPicPr>
        <p:blipFill rotWithShape="1">
          <a:blip r:embed="rId3">
            <a:alphaModFix/>
          </a:blip>
          <a:srcRect b="45551" l="40867" r="25427" t="0"/>
          <a:stretch/>
        </p:blipFill>
        <p:spPr>
          <a:xfrm>
            <a:off x="1626050" y="1834925"/>
            <a:ext cx="1034149" cy="940600"/>
          </a:xfrm>
          <a:prstGeom prst="rect">
            <a:avLst/>
          </a:prstGeom>
          <a:noFill/>
          <a:ln cap="flat" cmpd="sng" w="9525">
            <a:solidFill>
              <a:srgbClr val="6ED978"/>
            </a:solidFill>
            <a:prstDash val="solid"/>
            <a:round/>
            <a:headEnd len="sm" w="sm" type="none"/>
            <a:tailEnd len="sm" w="sm" type="none"/>
          </a:ln>
        </p:spPr>
      </p:pic>
      <p:sp>
        <p:nvSpPr>
          <p:cNvPr id="204" name="Google Shape;204;p28"/>
          <p:cNvSpPr txBox="1"/>
          <p:nvPr>
            <p:ph idx="1" type="body"/>
          </p:nvPr>
        </p:nvSpPr>
        <p:spPr>
          <a:xfrm>
            <a:off x="2660200" y="3164575"/>
            <a:ext cx="5063100" cy="1282800"/>
          </a:xfrm>
          <a:prstGeom prst="rect">
            <a:avLst/>
          </a:prstGeom>
          <a:solidFill>
            <a:srgbClr val="6ED978"/>
          </a:solidFill>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FFFFFF"/>
                </a:solidFill>
                <a:latin typeface="Quicksand"/>
                <a:ea typeface="Quicksand"/>
                <a:cs typeface="Quicksand"/>
                <a:sym typeface="Quicksand"/>
              </a:rPr>
              <a:t>“As the owner of a clinic, administration is a huge cost. I would be happy to pay for a solution that solves that headache”</a:t>
            </a:r>
            <a:br>
              <a:rPr lang="en" sz="1200">
                <a:solidFill>
                  <a:srgbClr val="FFFFFF"/>
                </a:solidFill>
                <a:latin typeface="Quicksand"/>
                <a:ea typeface="Quicksand"/>
                <a:cs typeface="Quicksand"/>
                <a:sym typeface="Quicksand"/>
              </a:rPr>
            </a:br>
            <a:r>
              <a:rPr i="1" lang="en" sz="1200">
                <a:solidFill>
                  <a:srgbClr val="FFFFFF"/>
                </a:solidFill>
                <a:latin typeface="Quicksand"/>
                <a:ea typeface="Quicksand"/>
                <a:cs typeface="Quicksand"/>
                <a:sym typeface="Quicksand"/>
              </a:rPr>
              <a:t>Dr. George Smith, ENT Specialist and Founder of City Clinic</a:t>
            </a:r>
            <a:endParaRPr i="1" sz="1200">
              <a:solidFill>
                <a:srgbClr val="FFFFFF"/>
              </a:solidFill>
              <a:latin typeface="Quicksand"/>
              <a:ea typeface="Quicksand"/>
              <a:cs typeface="Quicksand"/>
              <a:sym typeface="Quicksand"/>
            </a:endParaRPr>
          </a:p>
        </p:txBody>
      </p:sp>
      <p:pic>
        <p:nvPicPr>
          <p:cNvPr id="205" name="Google Shape;205;p28"/>
          <p:cNvPicPr preferRelativeResize="0"/>
          <p:nvPr/>
        </p:nvPicPr>
        <p:blipFill rotWithShape="1">
          <a:blip r:embed="rId4">
            <a:alphaModFix/>
          </a:blip>
          <a:srcRect b="17300" l="41708" r="13688" t="0"/>
          <a:stretch/>
        </p:blipFill>
        <p:spPr>
          <a:xfrm>
            <a:off x="1641150" y="3176225"/>
            <a:ext cx="1019052" cy="1259500"/>
          </a:xfrm>
          <a:prstGeom prst="rect">
            <a:avLst/>
          </a:prstGeom>
          <a:noFill/>
          <a:ln cap="flat" cmpd="sng" w="9525">
            <a:solidFill>
              <a:srgbClr val="6ED978"/>
            </a:solidFill>
            <a:prstDash val="solid"/>
            <a:round/>
            <a:headEnd len="sm" w="sm" type="none"/>
            <a:tailEnd len="sm" w="sm" type="none"/>
          </a:ln>
        </p:spPr>
      </p:pic>
      <p:sp>
        <p:nvSpPr>
          <p:cNvPr id="206" name="Google Shape;206;p28"/>
          <p:cNvSpPr txBox="1"/>
          <p:nvPr/>
        </p:nvSpPr>
        <p:spPr>
          <a:xfrm>
            <a:off x="0" y="0"/>
            <a:ext cx="7494300" cy="4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200">
                <a:solidFill>
                  <a:srgbClr val="6ED978"/>
                </a:solidFill>
                <a:latin typeface="Quicksand"/>
                <a:ea typeface="Quicksand"/>
                <a:cs typeface="Quicksand"/>
                <a:sym typeface="Quicksand"/>
              </a:rPr>
              <a:t>4. Metrics, option 4 (Show traction pre-launch)</a:t>
            </a:r>
            <a:endParaRPr sz="1200">
              <a:solidFill>
                <a:srgbClr val="6ED978"/>
              </a:solidFill>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ph idx="1" type="body"/>
          </p:nvPr>
        </p:nvSpPr>
        <p:spPr>
          <a:xfrm>
            <a:off x="454075" y="1623425"/>
            <a:ext cx="3999900" cy="333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There is a framework that all VC investors use, and you should apply that here. It’s called the TAM, SAM, SOM.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rPr b="1" lang="en" sz="1200">
                <a:solidFill>
                  <a:srgbClr val="666666"/>
                </a:solidFill>
                <a:latin typeface="Quicksand"/>
                <a:ea typeface="Quicksand"/>
                <a:cs typeface="Quicksand"/>
                <a:sym typeface="Quicksand"/>
              </a:rPr>
              <a:t>TAM</a:t>
            </a:r>
            <a:r>
              <a:rPr lang="en" sz="1200">
                <a:solidFill>
                  <a:srgbClr val="666666"/>
                </a:solidFill>
                <a:latin typeface="Quicksand"/>
                <a:ea typeface="Quicksand"/>
                <a:cs typeface="Quicksand"/>
                <a:sym typeface="Quicksand"/>
              </a:rPr>
              <a:t> - Total Addressable Market</a:t>
            </a:r>
            <a:br>
              <a:rPr lang="en" sz="1200">
                <a:solidFill>
                  <a:srgbClr val="666666"/>
                </a:solidFill>
                <a:latin typeface="Quicksand"/>
                <a:ea typeface="Quicksand"/>
                <a:cs typeface="Quicksand"/>
                <a:sym typeface="Quicksand"/>
              </a:rPr>
            </a:br>
            <a:r>
              <a:rPr lang="en" sz="1200">
                <a:solidFill>
                  <a:srgbClr val="666666"/>
                </a:solidFill>
                <a:latin typeface="Quicksand"/>
                <a:ea typeface="Quicksand"/>
                <a:cs typeface="Quicksand"/>
                <a:sym typeface="Quicksand"/>
              </a:rPr>
              <a:t>This is the market that you’re operating within. So for example that could be the retail market, the healthcare market, or the hospitality market. You want it to be worth at least $1 billion. But if you discover that it is hundreds of billions, that’s really good!</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rPr b="1" lang="en" sz="1200">
                <a:solidFill>
                  <a:srgbClr val="666666"/>
                </a:solidFill>
                <a:latin typeface="Quicksand"/>
                <a:ea typeface="Quicksand"/>
                <a:cs typeface="Quicksand"/>
                <a:sym typeface="Quicksand"/>
              </a:rPr>
              <a:t>SAM</a:t>
            </a:r>
            <a:r>
              <a:rPr lang="en" sz="1200">
                <a:solidFill>
                  <a:srgbClr val="666666"/>
                </a:solidFill>
                <a:latin typeface="Quicksand"/>
                <a:ea typeface="Quicksand"/>
                <a:cs typeface="Quicksand"/>
                <a:sym typeface="Quicksand"/>
              </a:rPr>
              <a:t> - Serviceable </a:t>
            </a:r>
            <a:r>
              <a:rPr lang="en" sz="1200">
                <a:solidFill>
                  <a:srgbClr val="666666"/>
                </a:solidFill>
                <a:latin typeface="Quicksand"/>
                <a:ea typeface="Quicksand"/>
                <a:cs typeface="Quicksand"/>
                <a:sym typeface="Quicksand"/>
              </a:rPr>
              <a:t>Addressable </a:t>
            </a:r>
            <a:r>
              <a:rPr lang="en" sz="1200">
                <a:solidFill>
                  <a:srgbClr val="666666"/>
                </a:solidFill>
                <a:latin typeface="Quicksand"/>
                <a:ea typeface="Quicksand"/>
                <a:cs typeface="Quicksand"/>
                <a:sym typeface="Quicksand"/>
              </a:rPr>
              <a:t>Market</a:t>
            </a:r>
            <a:br>
              <a:rPr lang="en" sz="1200">
                <a:solidFill>
                  <a:srgbClr val="666666"/>
                </a:solidFill>
                <a:latin typeface="Quicksand"/>
                <a:ea typeface="Quicksand"/>
                <a:cs typeface="Quicksand"/>
                <a:sym typeface="Quicksand"/>
              </a:rPr>
            </a:br>
            <a:r>
              <a:rPr lang="en" sz="1200">
                <a:solidFill>
                  <a:srgbClr val="666666"/>
                </a:solidFill>
                <a:latin typeface="Quicksand"/>
                <a:ea typeface="Quicksand"/>
                <a:cs typeface="Quicksand"/>
                <a:sym typeface="Quicksand"/>
              </a:rPr>
              <a:t>Find this by cutting out a first segment of your market; for example, the retail market becomes the e-commerce market.</a:t>
            </a:r>
            <a:br>
              <a:rPr lang="en" sz="1200">
                <a:solidFill>
                  <a:srgbClr val="666666"/>
                </a:solidFill>
                <a:latin typeface="Quicksand"/>
                <a:ea typeface="Quicksand"/>
                <a:cs typeface="Quicksand"/>
                <a:sym typeface="Quicksand"/>
              </a:rPr>
            </a:br>
            <a:endParaRPr sz="1200">
              <a:solidFill>
                <a:srgbClr val="666666"/>
              </a:solidFill>
              <a:latin typeface="Quicksand"/>
              <a:ea typeface="Quicksand"/>
              <a:cs typeface="Quicksand"/>
              <a:sym typeface="Quicksand"/>
            </a:endParaRPr>
          </a:p>
          <a:p>
            <a:pPr indent="0" lvl="0" marL="0" rtl="0" algn="l">
              <a:spcBef>
                <a:spcPts val="0"/>
              </a:spcBef>
              <a:spcAft>
                <a:spcPts val="1600"/>
              </a:spcAft>
              <a:buNone/>
            </a:pPr>
            <a:r>
              <a:t/>
            </a:r>
            <a:endParaRPr/>
          </a:p>
        </p:txBody>
      </p:sp>
      <p:sp>
        <p:nvSpPr>
          <p:cNvPr id="212" name="Google Shape;212;p29"/>
          <p:cNvSpPr txBox="1"/>
          <p:nvPr>
            <p:ph idx="2" type="body"/>
          </p:nvPr>
        </p:nvSpPr>
        <p:spPr>
          <a:xfrm>
            <a:off x="4690025" y="1623425"/>
            <a:ext cx="3999900" cy="333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b="1" lang="en" sz="1200">
                <a:solidFill>
                  <a:srgbClr val="666666"/>
                </a:solidFill>
                <a:latin typeface="Quicksand"/>
                <a:ea typeface="Quicksand"/>
                <a:cs typeface="Quicksand"/>
                <a:sym typeface="Quicksand"/>
              </a:rPr>
              <a:t>SOM</a:t>
            </a:r>
            <a:r>
              <a:rPr lang="en" sz="1200">
                <a:solidFill>
                  <a:srgbClr val="666666"/>
                </a:solidFill>
                <a:latin typeface="Quicksand"/>
                <a:ea typeface="Quicksand"/>
                <a:cs typeface="Quicksand"/>
                <a:sym typeface="Quicksand"/>
              </a:rPr>
              <a:t> - Serviceable Obtainable Market</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Do a second segmentation so that you have the estimate of the current market that you focus on first. For example, the global e-commerce market becomes the European e-commerce market.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Either you can present your TAM, SAM, SOM in value ($) or you can put it in number of transactions or users on your market. If you do the latter, your SOM estimation can be used in your business model slides.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Bonus points if the market is also growing. Then please include that, as seen in the template:</a:t>
            </a:r>
            <a:endParaRPr sz="1200">
              <a:solidFill>
                <a:srgbClr val="666666"/>
              </a:solidFill>
              <a:latin typeface="Quicksand"/>
              <a:ea typeface="Quicksand"/>
              <a:cs typeface="Quicksand"/>
              <a:sym typeface="Quicksand"/>
            </a:endParaRPr>
          </a:p>
          <a:p>
            <a:pPr indent="0" lvl="0" marL="0" rtl="0" algn="l">
              <a:spcBef>
                <a:spcPts val="0"/>
              </a:spcBef>
              <a:spcAft>
                <a:spcPts val="1600"/>
              </a:spcAft>
              <a:buNone/>
            </a:pPr>
            <a:r>
              <a:t/>
            </a:r>
            <a:endParaRPr/>
          </a:p>
        </p:txBody>
      </p:sp>
      <p:sp>
        <p:nvSpPr>
          <p:cNvPr id="213" name="Google Shape;213;p29"/>
          <p:cNvSpPr txBox="1"/>
          <p:nvPr>
            <p:ph type="title"/>
          </p:nvPr>
        </p:nvSpPr>
        <p:spPr>
          <a:xfrm>
            <a:off x="311700" y="7353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6ED978"/>
                </a:solidFill>
                <a:latin typeface="Quicksand"/>
                <a:ea typeface="Quicksand"/>
                <a:cs typeface="Quicksand"/>
                <a:sym typeface="Quicksand"/>
              </a:rPr>
              <a:t>The Market</a:t>
            </a:r>
            <a:endParaRPr b="1" sz="2400">
              <a:solidFill>
                <a:srgbClr val="6ED978"/>
              </a:solidFill>
              <a:latin typeface="Quicksand"/>
              <a:ea typeface="Quicksand"/>
              <a:cs typeface="Quicksand"/>
              <a:sym typeface="Quicksand"/>
            </a:endParaRPr>
          </a:p>
        </p:txBody>
      </p:sp>
      <p:pic>
        <p:nvPicPr>
          <p:cNvPr id="214" name="Google Shape;214;p29"/>
          <p:cNvPicPr preferRelativeResize="0"/>
          <p:nvPr/>
        </p:nvPicPr>
        <p:blipFill>
          <a:blip r:embed="rId3">
            <a:alphaModFix/>
          </a:blip>
          <a:stretch>
            <a:fillRect/>
          </a:stretch>
        </p:blipFill>
        <p:spPr>
          <a:xfrm>
            <a:off x="6287108" y="0"/>
            <a:ext cx="2856895" cy="624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8" name="Shape 218"/>
        <p:cNvGrpSpPr/>
        <p:nvPr/>
      </p:nvGrpSpPr>
      <p:grpSpPr>
        <a:xfrm>
          <a:off x="0" y="0"/>
          <a:ext cx="0" cy="0"/>
          <a:chOff x="0" y="0"/>
          <a:chExt cx="0" cy="0"/>
        </a:xfrm>
      </p:grpSpPr>
      <p:sp>
        <p:nvSpPr>
          <p:cNvPr id="219" name="Google Shape;219;p30"/>
          <p:cNvSpPr txBox="1"/>
          <p:nvPr>
            <p:ph type="title"/>
          </p:nvPr>
        </p:nvSpPr>
        <p:spPr>
          <a:xfrm>
            <a:off x="1832850" y="545650"/>
            <a:ext cx="5478300" cy="698100"/>
          </a:xfrm>
          <a:prstGeom prst="rect">
            <a:avLst/>
          </a:prstGeom>
          <a:solidFill>
            <a:srgbClr val="6ED978"/>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Quicksand"/>
                <a:ea typeface="Quicksand"/>
                <a:cs typeface="Quicksand"/>
                <a:sym typeface="Quicksand"/>
              </a:rPr>
              <a:t>A Large and Growing Market</a:t>
            </a:r>
            <a:r>
              <a:rPr lang="en">
                <a:solidFill>
                  <a:srgbClr val="FFFFFF"/>
                </a:solidFill>
                <a:latin typeface="Quicksand"/>
                <a:ea typeface="Quicksand"/>
                <a:cs typeface="Quicksand"/>
                <a:sym typeface="Quicksand"/>
              </a:rPr>
              <a:t> </a:t>
            </a:r>
            <a:endParaRPr>
              <a:solidFill>
                <a:srgbClr val="FFFFFF"/>
              </a:solidFill>
              <a:latin typeface="Quicksand"/>
              <a:ea typeface="Quicksand"/>
              <a:cs typeface="Quicksand"/>
              <a:sym typeface="Quicksand"/>
            </a:endParaRPr>
          </a:p>
        </p:txBody>
      </p:sp>
      <p:grpSp>
        <p:nvGrpSpPr>
          <p:cNvPr id="220" name="Google Shape;220;p30"/>
          <p:cNvGrpSpPr/>
          <p:nvPr/>
        </p:nvGrpSpPr>
        <p:grpSpPr>
          <a:xfrm>
            <a:off x="835513" y="1583181"/>
            <a:ext cx="7485816" cy="3041440"/>
            <a:chOff x="2961500" y="961400"/>
            <a:chExt cx="7926532" cy="3220500"/>
          </a:xfrm>
        </p:grpSpPr>
        <p:sp>
          <p:nvSpPr>
            <p:cNvPr id="221" name="Google Shape;221;p30"/>
            <p:cNvSpPr/>
            <p:nvPr/>
          </p:nvSpPr>
          <p:spPr>
            <a:xfrm>
              <a:off x="2961500" y="961400"/>
              <a:ext cx="3221100" cy="32205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txBox="1"/>
            <p:nvPr/>
          </p:nvSpPr>
          <p:spPr>
            <a:xfrm>
              <a:off x="6390732" y="961400"/>
              <a:ext cx="4497300" cy="880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Quicksand"/>
                  <a:ea typeface="Quicksand"/>
                  <a:cs typeface="Quicksand"/>
                  <a:sym typeface="Quicksand"/>
                </a:rPr>
                <a:t>Global Number of Physicians</a:t>
              </a:r>
              <a:endParaRPr b="1" sz="1600">
                <a:solidFill>
                  <a:srgbClr val="FFFFFF"/>
                </a:solidFill>
                <a:latin typeface="Quicksand"/>
                <a:ea typeface="Quicksand"/>
                <a:cs typeface="Quicksand"/>
                <a:sym typeface="Quicksand"/>
              </a:endParaRPr>
            </a:p>
            <a:p>
              <a:pPr indent="0" lvl="0" marL="0" rtl="0" algn="l">
                <a:spcBef>
                  <a:spcPts val="0"/>
                </a:spcBef>
                <a:spcAft>
                  <a:spcPts val="0"/>
                </a:spcAft>
                <a:buNone/>
              </a:pPr>
              <a:r>
                <a:rPr lang="en" sz="1600">
                  <a:solidFill>
                    <a:srgbClr val="FFFFFF"/>
                  </a:solidFill>
                  <a:latin typeface="Quicksand"/>
                  <a:ea typeface="Quicksand"/>
                  <a:cs typeface="Quicksand"/>
                  <a:sym typeface="Quicksand"/>
                </a:rPr>
                <a:t>10 million </a:t>
              </a:r>
              <a:endParaRPr sz="1600">
                <a:solidFill>
                  <a:srgbClr val="FFFFFF"/>
                </a:solidFill>
                <a:latin typeface="Quicksand"/>
                <a:ea typeface="Quicksand"/>
                <a:cs typeface="Quicksand"/>
                <a:sym typeface="Quicksand"/>
              </a:endParaRPr>
            </a:p>
            <a:p>
              <a:pPr indent="0" lvl="0" marL="0" rtl="0" algn="l">
                <a:spcBef>
                  <a:spcPts val="0"/>
                </a:spcBef>
                <a:spcAft>
                  <a:spcPts val="0"/>
                </a:spcAft>
                <a:buNone/>
              </a:pPr>
              <a:r>
                <a:rPr lang="en" sz="1600">
                  <a:solidFill>
                    <a:srgbClr val="FFFFFF"/>
                  </a:solidFill>
                  <a:latin typeface="Quicksand"/>
                  <a:ea typeface="Quicksand"/>
                  <a:cs typeface="Quicksand"/>
                  <a:sym typeface="Quicksand"/>
                </a:rPr>
                <a:t>+ 5% per year</a:t>
              </a:r>
              <a:endParaRPr sz="1600">
                <a:solidFill>
                  <a:srgbClr val="FFFFFF"/>
                </a:solidFill>
                <a:latin typeface="Quicksand"/>
                <a:ea typeface="Quicksand"/>
                <a:cs typeface="Quicksand"/>
                <a:sym typeface="Quicksand"/>
              </a:endParaRPr>
            </a:p>
          </p:txBody>
        </p:sp>
      </p:grpSp>
      <p:grpSp>
        <p:nvGrpSpPr>
          <p:cNvPr id="223" name="Google Shape;223;p30"/>
          <p:cNvGrpSpPr/>
          <p:nvPr/>
        </p:nvGrpSpPr>
        <p:grpSpPr>
          <a:xfrm>
            <a:off x="1275249" y="2449729"/>
            <a:ext cx="7046086" cy="2174886"/>
            <a:chOff x="3361195" y="1841492"/>
            <a:chExt cx="7582959" cy="2340600"/>
          </a:xfrm>
        </p:grpSpPr>
        <p:sp>
          <p:nvSpPr>
            <p:cNvPr id="224" name="Google Shape;224;p30"/>
            <p:cNvSpPr/>
            <p:nvPr/>
          </p:nvSpPr>
          <p:spPr>
            <a:xfrm>
              <a:off x="3361195" y="1841492"/>
              <a:ext cx="2340600" cy="23406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txBox="1"/>
            <p:nvPr/>
          </p:nvSpPr>
          <p:spPr>
            <a:xfrm>
              <a:off x="6373354" y="2047875"/>
              <a:ext cx="4570800" cy="8316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600">
                  <a:solidFill>
                    <a:srgbClr val="FFFFFF"/>
                  </a:solidFill>
                  <a:latin typeface="Quicksand"/>
                  <a:ea typeface="Quicksand"/>
                  <a:cs typeface="Quicksand"/>
                  <a:sym typeface="Quicksand"/>
                </a:rPr>
                <a:t>Global Number of Specialist Surgeons</a:t>
              </a:r>
              <a:endParaRPr b="1" sz="1600">
                <a:solidFill>
                  <a:srgbClr val="FFFFFF"/>
                </a:solidFill>
                <a:latin typeface="Quicksand"/>
                <a:ea typeface="Quicksand"/>
                <a:cs typeface="Quicksand"/>
                <a:sym typeface="Quicksand"/>
              </a:endParaRPr>
            </a:p>
            <a:p>
              <a:pPr indent="0" lvl="0" marL="0" marR="0" rtl="0" algn="l">
                <a:lnSpc>
                  <a:spcPct val="100000"/>
                </a:lnSpc>
                <a:spcBef>
                  <a:spcPts val="0"/>
                </a:spcBef>
                <a:spcAft>
                  <a:spcPts val="0"/>
                </a:spcAft>
                <a:buNone/>
              </a:pPr>
              <a:r>
                <a:rPr lang="en" sz="1600">
                  <a:solidFill>
                    <a:srgbClr val="FFFFFF"/>
                  </a:solidFill>
                  <a:latin typeface="Quicksand"/>
                  <a:ea typeface="Quicksand"/>
                  <a:cs typeface="Quicksand"/>
                  <a:sym typeface="Quicksand"/>
                </a:rPr>
                <a:t>1.1 million</a:t>
              </a:r>
              <a:endParaRPr sz="1600">
                <a:solidFill>
                  <a:srgbClr val="FFFFFF"/>
                </a:solidFill>
                <a:latin typeface="Quicksand"/>
                <a:ea typeface="Quicksand"/>
                <a:cs typeface="Quicksand"/>
                <a:sym typeface="Quicksand"/>
              </a:endParaRPr>
            </a:p>
            <a:p>
              <a:pPr indent="0" lvl="0" marL="0" marR="0" rtl="0" algn="l">
                <a:lnSpc>
                  <a:spcPct val="100000"/>
                </a:lnSpc>
                <a:spcBef>
                  <a:spcPts val="0"/>
                </a:spcBef>
                <a:spcAft>
                  <a:spcPts val="0"/>
                </a:spcAft>
                <a:buNone/>
              </a:pPr>
              <a:r>
                <a:rPr lang="en" sz="1600">
                  <a:solidFill>
                    <a:srgbClr val="FFFFFF"/>
                  </a:solidFill>
                  <a:latin typeface="Quicksand"/>
                  <a:ea typeface="Quicksand"/>
                  <a:cs typeface="Quicksand"/>
                  <a:sym typeface="Quicksand"/>
                </a:rPr>
                <a:t>+ 6% per year</a:t>
              </a:r>
              <a:endParaRPr sz="1600">
                <a:solidFill>
                  <a:srgbClr val="FFFFFF"/>
                </a:solidFill>
                <a:latin typeface="Quicksand"/>
                <a:ea typeface="Quicksand"/>
                <a:cs typeface="Quicksand"/>
                <a:sym typeface="Quicksand"/>
              </a:endParaRPr>
            </a:p>
          </p:txBody>
        </p:sp>
      </p:grpSp>
      <p:grpSp>
        <p:nvGrpSpPr>
          <p:cNvPr id="226" name="Google Shape;226;p30"/>
          <p:cNvGrpSpPr/>
          <p:nvPr/>
        </p:nvGrpSpPr>
        <p:grpSpPr>
          <a:xfrm>
            <a:off x="1733299" y="3353200"/>
            <a:ext cx="6588051" cy="1271426"/>
            <a:chOff x="3782686" y="2704926"/>
            <a:chExt cx="7136877" cy="1477200"/>
          </a:xfrm>
        </p:grpSpPr>
        <p:sp>
          <p:nvSpPr>
            <p:cNvPr id="227" name="Google Shape;227;p30"/>
            <p:cNvSpPr/>
            <p:nvPr/>
          </p:nvSpPr>
          <p:spPr>
            <a:xfrm>
              <a:off x="3782686" y="2704926"/>
              <a:ext cx="1377300" cy="1477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txBox="1"/>
            <p:nvPr/>
          </p:nvSpPr>
          <p:spPr>
            <a:xfrm>
              <a:off x="6318463" y="3122638"/>
              <a:ext cx="4601100" cy="8844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600">
                  <a:solidFill>
                    <a:srgbClr val="FFFFFF"/>
                  </a:solidFill>
                  <a:latin typeface="Quicksand"/>
                  <a:ea typeface="Quicksand"/>
                  <a:cs typeface="Quicksand"/>
                  <a:sym typeface="Quicksand"/>
                </a:rPr>
                <a:t>Number of Specialist Surgeons in the US</a:t>
              </a:r>
              <a:endParaRPr b="1" sz="1600">
                <a:solidFill>
                  <a:srgbClr val="FFFFFF"/>
                </a:solidFill>
                <a:latin typeface="Quicksand"/>
                <a:ea typeface="Quicksand"/>
                <a:cs typeface="Quicksand"/>
                <a:sym typeface="Quicksand"/>
              </a:endParaRPr>
            </a:p>
            <a:p>
              <a:pPr indent="0" lvl="0" marL="0" marR="0" rtl="0" algn="l">
                <a:lnSpc>
                  <a:spcPct val="100000"/>
                </a:lnSpc>
                <a:spcBef>
                  <a:spcPts val="0"/>
                </a:spcBef>
                <a:spcAft>
                  <a:spcPts val="0"/>
                </a:spcAft>
                <a:buNone/>
              </a:pPr>
              <a:r>
                <a:rPr lang="en" sz="1600">
                  <a:solidFill>
                    <a:srgbClr val="FFFFFF"/>
                  </a:solidFill>
                  <a:latin typeface="Quicksand"/>
                  <a:ea typeface="Quicksand"/>
                  <a:cs typeface="Quicksand"/>
                  <a:sym typeface="Quicksand"/>
                </a:rPr>
                <a:t>200 000</a:t>
              </a:r>
              <a:endParaRPr sz="1600">
                <a:solidFill>
                  <a:srgbClr val="FFFFFF"/>
                </a:solidFill>
                <a:latin typeface="Quicksand"/>
                <a:ea typeface="Quicksand"/>
                <a:cs typeface="Quicksand"/>
                <a:sym typeface="Quicksand"/>
              </a:endParaRPr>
            </a:p>
            <a:p>
              <a:pPr indent="0" lvl="0" marL="0" marR="0" rtl="0" algn="l">
                <a:lnSpc>
                  <a:spcPct val="100000"/>
                </a:lnSpc>
                <a:spcBef>
                  <a:spcPts val="0"/>
                </a:spcBef>
                <a:spcAft>
                  <a:spcPts val="0"/>
                </a:spcAft>
                <a:buNone/>
              </a:pPr>
              <a:r>
                <a:rPr lang="en" sz="1600">
                  <a:solidFill>
                    <a:srgbClr val="FFFFFF"/>
                  </a:solidFill>
                  <a:latin typeface="Quicksand"/>
                  <a:ea typeface="Quicksand"/>
                  <a:cs typeface="Quicksand"/>
                  <a:sym typeface="Quicksand"/>
                </a:rPr>
                <a:t>+ 7 % per year</a:t>
              </a:r>
              <a:endParaRPr sz="1600">
                <a:solidFill>
                  <a:srgbClr val="FFFFFF"/>
                </a:solidFill>
                <a:latin typeface="Quicksand"/>
                <a:ea typeface="Quicksand"/>
                <a:cs typeface="Quicksand"/>
                <a:sym typeface="Quicksand"/>
              </a:endParaRPr>
            </a:p>
          </p:txBody>
        </p:sp>
      </p:grpSp>
      <p:cxnSp>
        <p:nvCxnSpPr>
          <p:cNvPr id="229" name="Google Shape;229;p30"/>
          <p:cNvCxnSpPr/>
          <p:nvPr/>
        </p:nvCxnSpPr>
        <p:spPr>
          <a:xfrm flipH="1" rot="10800000">
            <a:off x="2782425" y="1733475"/>
            <a:ext cx="360900" cy="418800"/>
          </a:xfrm>
          <a:prstGeom prst="straightConnector1">
            <a:avLst/>
          </a:prstGeom>
          <a:noFill/>
          <a:ln cap="flat" cmpd="sng" w="19050">
            <a:solidFill>
              <a:srgbClr val="605E5E"/>
            </a:solidFill>
            <a:prstDash val="solid"/>
            <a:round/>
            <a:headEnd len="med" w="med" type="none"/>
            <a:tailEnd len="med" w="med" type="none"/>
          </a:ln>
        </p:spPr>
      </p:cxnSp>
      <p:cxnSp>
        <p:nvCxnSpPr>
          <p:cNvPr id="230" name="Google Shape;230;p30"/>
          <p:cNvCxnSpPr/>
          <p:nvPr/>
        </p:nvCxnSpPr>
        <p:spPr>
          <a:xfrm>
            <a:off x="3143175" y="1733475"/>
            <a:ext cx="930900" cy="11700"/>
          </a:xfrm>
          <a:prstGeom prst="straightConnector1">
            <a:avLst/>
          </a:prstGeom>
          <a:noFill/>
          <a:ln cap="flat" cmpd="sng" w="19050">
            <a:solidFill>
              <a:srgbClr val="605E5E"/>
            </a:solidFill>
            <a:prstDash val="solid"/>
            <a:round/>
            <a:headEnd len="med" w="med" type="none"/>
            <a:tailEnd len="med" w="med" type="none"/>
          </a:ln>
        </p:spPr>
      </p:cxnSp>
      <p:cxnSp>
        <p:nvCxnSpPr>
          <p:cNvPr id="231" name="Google Shape;231;p30"/>
          <p:cNvCxnSpPr/>
          <p:nvPr/>
        </p:nvCxnSpPr>
        <p:spPr>
          <a:xfrm flipH="1" rot="10800000">
            <a:off x="2782425" y="2811575"/>
            <a:ext cx="360900" cy="418800"/>
          </a:xfrm>
          <a:prstGeom prst="straightConnector1">
            <a:avLst/>
          </a:prstGeom>
          <a:noFill/>
          <a:ln cap="flat" cmpd="sng" w="19050">
            <a:solidFill>
              <a:srgbClr val="605E5E"/>
            </a:solidFill>
            <a:prstDash val="solid"/>
            <a:round/>
            <a:headEnd len="med" w="med" type="none"/>
            <a:tailEnd len="med" w="med" type="none"/>
          </a:ln>
        </p:spPr>
      </p:cxnSp>
      <p:cxnSp>
        <p:nvCxnSpPr>
          <p:cNvPr id="232" name="Google Shape;232;p30"/>
          <p:cNvCxnSpPr/>
          <p:nvPr/>
        </p:nvCxnSpPr>
        <p:spPr>
          <a:xfrm>
            <a:off x="3143175" y="2811450"/>
            <a:ext cx="930900" cy="11700"/>
          </a:xfrm>
          <a:prstGeom prst="straightConnector1">
            <a:avLst/>
          </a:prstGeom>
          <a:noFill/>
          <a:ln cap="flat" cmpd="sng" w="19050">
            <a:solidFill>
              <a:srgbClr val="605E5E"/>
            </a:solidFill>
            <a:prstDash val="solid"/>
            <a:round/>
            <a:headEnd len="med" w="med" type="none"/>
            <a:tailEnd len="med" w="med" type="none"/>
          </a:ln>
        </p:spPr>
      </p:cxnSp>
      <p:cxnSp>
        <p:nvCxnSpPr>
          <p:cNvPr id="233" name="Google Shape;233;p30"/>
          <p:cNvCxnSpPr/>
          <p:nvPr/>
        </p:nvCxnSpPr>
        <p:spPr>
          <a:xfrm flipH="1" rot="10800000">
            <a:off x="2782425" y="3871650"/>
            <a:ext cx="360900" cy="418800"/>
          </a:xfrm>
          <a:prstGeom prst="straightConnector1">
            <a:avLst/>
          </a:prstGeom>
          <a:noFill/>
          <a:ln cap="flat" cmpd="sng" w="19050">
            <a:solidFill>
              <a:srgbClr val="605E5E"/>
            </a:solidFill>
            <a:prstDash val="solid"/>
            <a:round/>
            <a:headEnd len="med" w="med" type="none"/>
            <a:tailEnd len="med" w="med" type="none"/>
          </a:ln>
        </p:spPr>
      </p:cxnSp>
      <p:cxnSp>
        <p:nvCxnSpPr>
          <p:cNvPr id="234" name="Google Shape;234;p30"/>
          <p:cNvCxnSpPr/>
          <p:nvPr/>
        </p:nvCxnSpPr>
        <p:spPr>
          <a:xfrm>
            <a:off x="3143175" y="3871650"/>
            <a:ext cx="930900" cy="11700"/>
          </a:xfrm>
          <a:prstGeom prst="straightConnector1">
            <a:avLst/>
          </a:prstGeom>
          <a:noFill/>
          <a:ln cap="flat" cmpd="sng" w="19050">
            <a:solidFill>
              <a:srgbClr val="605E5E"/>
            </a:solidFill>
            <a:prstDash val="solid"/>
            <a:round/>
            <a:headEnd len="med" w="med" type="none"/>
            <a:tailEnd len="med" w="med" type="none"/>
          </a:ln>
        </p:spPr>
      </p:cxnSp>
      <p:sp>
        <p:nvSpPr>
          <p:cNvPr id="235" name="Google Shape;235;p30"/>
          <p:cNvSpPr txBox="1"/>
          <p:nvPr/>
        </p:nvSpPr>
        <p:spPr>
          <a:xfrm>
            <a:off x="7340600" y="4779525"/>
            <a:ext cx="11877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icksand"/>
                <a:ea typeface="Quicksand"/>
                <a:cs typeface="Quicksand"/>
                <a:sym typeface="Quicksand"/>
              </a:rPr>
              <a:t>Source: XYZ</a:t>
            </a:r>
            <a:endParaRPr>
              <a:solidFill>
                <a:srgbClr val="666666"/>
              </a:solidFill>
              <a:latin typeface="Quicksand"/>
              <a:ea typeface="Quicksand"/>
              <a:cs typeface="Quicksand"/>
              <a:sym typeface="Quicksand"/>
            </a:endParaRPr>
          </a:p>
        </p:txBody>
      </p:sp>
      <p:sp>
        <p:nvSpPr>
          <p:cNvPr id="236" name="Google Shape;236;p30"/>
          <p:cNvSpPr txBox="1"/>
          <p:nvPr/>
        </p:nvSpPr>
        <p:spPr>
          <a:xfrm>
            <a:off x="0" y="0"/>
            <a:ext cx="3145800" cy="4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200">
                <a:solidFill>
                  <a:srgbClr val="6ED978"/>
                </a:solidFill>
                <a:latin typeface="Quicksand"/>
                <a:ea typeface="Quicksand"/>
                <a:cs typeface="Quicksand"/>
                <a:sym typeface="Quicksand"/>
              </a:rPr>
              <a:t>5. Market Size</a:t>
            </a:r>
            <a:endParaRPr sz="1200">
              <a:solidFill>
                <a:srgbClr val="6ED978"/>
              </a:solidFill>
              <a:latin typeface="Playfair Display"/>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1"/>
          <p:cNvSpPr txBox="1"/>
          <p:nvPr>
            <p:ph idx="1" type="body"/>
          </p:nvPr>
        </p:nvSpPr>
        <p:spPr>
          <a:xfrm>
            <a:off x="437825" y="1542475"/>
            <a:ext cx="3999900" cy="333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In this slide, you explain how you earn money.  It is great if you not only explain the revenue part, but also explain how that business model comes together with your market estimation as seen in the two following examples.</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If you are not yet sure how you will monetize, you can either list your different ideas for monetization or show the first business model you were thinking of implementing.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Please note that it’s Important to arrive at the number of $100 million or more of potential revenue. $100 million is the revenue a startup usually needs to be valued at $1 billion--in other words, to be a unicorn. </a:t>
            </a:r>
            <a:endParaRPr sz="1200">
              <a:solidFill>
                <a:srgbClr val="666666"/>
              </a:solidFill>
              <a:latin typeface="Quicksand"/>
              <a:ea typeface="Quicksand"/>
              <a:cs typeface="Quicksand"/>
              <a:sym typeface="Quicksand"/>
            </a:endParaRPr>
          </a:p>
          <a:p>
            <a:pPr indent="0" lvl="0" marL="0" rtl="0" algn="l">
              <a:spcBef>
                <a:spcPts val="0"/>
              </a:spcBef>
              <a:spcAft>
                <a:spcPts val="1600"/>
              </a:spcAft>
              <a:buNone/>
            </a:pPr>
            <a:r>
              <a:t/>
            </a:r>
            <a:endParaRPr/>
          </a:p>
        </p:txBody>
      </p:sp>
      <p:sp>
        <p:nvSpPr>
          <p:cNvPr id="242" name="Google Shape;242;p31"/>
          <p:cNvSpPr txBox="1"/>
          <p:nvPr>
            <p:ph type="title"/>
          </p:nvPr>
        </p:nvSpPr>
        <p:spPr>
          <a:xfrm>
            <a:off x="311700" y="7353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6ED978"/>
                </a:solidFill>
                <a:latin typeface="Quicksand"/>
                <a:ea typeface="Quicksand"/>
                <a:cs typeface="Quicksand"/>
                <a:sym typeface="Quicksand"/>
              </a:rPr>
              <a:t>The Business Model</a:t>
            </a:r>
            <a:endParaRPr b="1" sz="2400">
              <a:solidFill>
                <a:srgbClr val="6ED978"/>
              </a:solidFill>
              <a:latin typeface="Quicksand"/>
              <a:ea typeface="Quicksand"/>
              <a:cs typeface="Quicksand"/>
              <a:sym typeface="Quicksand"/>
            </a:endParaRPr>
          </a:p>
          <a:p>
            <a:pPr indent="0" lvl="0" marL="0" rtl="0" algn="ctr">
              <a:spcBef>
                <a:spcPts val="0"/>
              </a:spcBef>
              <a:spcAft>
                <a:spcPts val="0"/>
              </a:spcAft>
              <a:buNone/>
            </a:pPr>
            <a:r>
              <a:t/>
            </a:r>
            <a:endParaRPr b="1" sz="2400">
              <a:solidFill>
                <a:srgbClr val="6ED978"/>
              </a:solidFill>
              <a:latin typeface="Quicksand"/>
              <a:ea typeface="Quicksand"/>
              <a:cs typeface="Quicksand"/>
              <a:sym typeface="Quicksand"/>
            </a:endParaRPr>
          </a:p>
        </p:txBody>
      </p:sp>
      <p:pic>
        <p:nvPicPr>
          <p:cNvPr id="243" name="Google Shape;243;p31"/>
          <p:cNvPicPr preferRelativeResize="0"/>
          <p:nvPr/>
        </p:nvPicPr>
        <p:blipFill>
          <a:blip r:embed="rId3">
            <a:alphaModFix/>
          </a:blip>
          <a:stretch>
            <a:fillRect/>
          </a:stretch>
        </p:blipFill>
        <p:spPr>
          <a:xfrm>
            <a:off x="6287108" y="0"/>
            <a:ext cx="2856895" cy="624499"/>
          </a:xfrm>
          <a:prstGeom prst="rect">
            <a:avLst/>
          </a:prstGeom>
          <a:noFill/>
          <a:ln>
            <a:noFill/>
          </a:ln>
        </p:spPr>
      </p:pic>
      <p:pic>
        <p:nvPicPr>
          <p:cNvPr id="244" name="Google Shape;244;p31"/>
          <p:cNvPicPr preferRelativeResize="0"/>
          <p:nvPr/>
        </p:nvPicPr>
        <p:blipFill>
          <a:blip r:embed="rId4">
            <a:alphaModFix/>
          </a:blip>
          <a:stretch>
            <a:fillRect/>
          </a:stretch>
        </p:blipFill>
        <p:spPr>
          <a:xfrm>
            <a:off x="4770800" y="1576700"/>
            <a:ext cx="4061500" cy="3266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55875" y="679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6ED978"/>
                </a:solidFill>
                <a:latin typeface="Quicksand"/>
                <a:ea typeface="Quicksand"/>
                <a:cs typeface="Quicksand"/>
                <a:sym typeface="Quicksand"/>
              </a:rPr>
              <a:t>Intro to The Startup Action Deck Template</a:t>
            </a:r>
            <a:endParaRPr/>
          </a:p>
        </p:txBody>
      </p:sp>
      <p:sp>
        <p:nvSpPr>
          <p:cNvPr id="66" name="Google Shape;66;p14"/>
          <p:cNvSpPr txBox="1"/>
          <p:nvPr>
            <p:ph idx="1" type="body"/>
          </p:nvPr>
        </p:nvSpPr>
        <p:spPr>
          <a:xfrm>
            <a:off x="508275" y="1251750"/>
            <a:ext cx="3999900" cy="333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I started my career at the French VC firm Daphni. It’s a fund with $180M under management investing in seed and series A startups. As a part of the investment team, I studied on average 20 decks per week. After a while, I realized which decks that stand out and get the investment team’s attention.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In this template I share the best slides so YOU can stand out in the pile of decks that investors receive.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None/>
            </a:pPr>
            <a:r>
              <a:rPr lang="en" sz="1200">
                <a:solidFill>
                  <a:srgbClr val="666666"/>
                </a:solidFill>
                <a:latin typeface="Quicksand"/>
                <a:ea typeface="Quicksand"/>
                <a:cs typeface="Quicksand"/>
                <a:sym typeface="Quicksand"/>
              </a:rPr>
              <a:t>This deck template is a teaser that you send out to investors to introduce yourself or ahead of a scheduled meeting. The number 1 goal for this deck is that you tease the investors so they become interested and want to meet you.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This teaser deck answers the first questions that the investors are asking themselves as they open a deck </a:t>
            </a:r>
            <a:endParaRPr sz="1200">
              <a:solidFill>
                <a:srgbClr val="666666"/>
              </a:solidFill>
              <a:latin typeface="Quicksand"/>
              <a:ea typeface="Quicksand"/>
              <a:cs typeface="Quicksand"/>
              <a:sym typeface="Quicksand"/>
            </a:endParaRPr>
          </a:p>
        </p:txBody>
      </p:sp>
      <p:sp>
        <p:nvSpPr>
          <p:cNvPr id="67" name="Google Shape;67;p14"/>
          <p:cNvSpPr txBox="1"/>
          <p:nvPr>
            <p:ph idx="2" type="body"/>
          </p:nvPr>
        </p:nvSpPr>
        <p:spPr>
          <a:xfrm>
            <a:off x="4680000" y="1251750"/>
            <a:ext cx="3999900" cy="333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for the first time: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solidFill>
                <a:srgbClr val="666666"/>
              </a:solidFill>
              <a:latin typeface="Quicksand"/>
              <a:ea typeface="Quicksand"/>
              <a:cs typeface="Quicksand"/>
              <a:sym typeface="Quicksand"/>
            </a:endParaRPr>
          </a:p>
          <a:p>
            <a:pPr indent="-304800" lvl="0" marL="457200" rtl="0" algn="l">
              <a:lnSpc>
                <a:spcPct val="100000"/>
              </a:lnSpc>
              <a:spcBef>
                <a:spcPts val="0"/>
              </a:spcBef>
              <a:spcAft>
                <a:spcPts val="0"/>
              </a:spcAft>
              <a:buClr>
                <a:srgbClr val="666666"/>
              </a:buClr>
              <a:buSzPts val="1200"/>
              <a:buFont typeface="Quicksand"/>
              <a:buAutoNum type="arabicPeriod"/>
            </a:pPr>
            <a:r>
              <a:rPr lang="en" sz="1200">
                <a:solidFill>
                  <a:srgbClr val="666666"/>
                </a:solidFill>
                <a:latin typeface="Quicksand"/>
                <a:ea typeface="Quicksand"/>
                <a:cs typeface="Quicksand"/>
                <a:sym typeface="Quicksand"/>
              </a:rPr>
              <a:t>What are they doing? (Market and/or type of technology) The investors want to know if it’s within their scope.</a:t>
            </a:r>
            <a:endParaRPr sz="1200">
              <a:solidFill>
                <a:srgbClr val="666666"/>
              </a:solidFill>
              <a:latin typeface="Quicksand"/>
              <a:ea typeface="Quicksand"/>
              <a:cs typeface="Quicksand"/>
              <a:sym typeface="Quicksand"/>
            </a:endParaRPr>
          </a:p>
          <a:p>
            <a:pPr indent="-304800" lvl="0" marL="457200" rtl="0" algn="l">
              <a:lnSpc>
                <a:spcPct val="100000"/>
              </a:lnSpc>
              <a:spcBef>
                <a:spcPts val="0"/>
              </a:spcBef>
              <a:spcAft>
                <a:spcPts val="0"/>
              </a:spcAft>
              <a:buClr>
                <a:srgbClr val="666666"/>
              </a:buClr>
              <a:buSzPts val="1200"/>
              <a:buFont typeface="Quicksand"/>
              <a:buAutoNum type="arabicPeriod"/>
            </a:pPr>
            <a:r>
              <a:rPr lang="en" sz="1200">
                <a:solidFill>
                  <a:srgbClr val="666666"/>
                </a:solidFill>
                <a:latin typeface="Quicksand"/>
                <a:ea typeface="Quicksand"/>
                <a:cs typeface="Quicksand"/>
                <a:sym typeface="Quicksand"/>
              </a:rPr>
              <a:t>What proof do they have that they can succeed with this? (Show metrics, traction and team achievements)</a:t>
            </a:r>
            <a:endParaRPr sz="1200">
              <a:solidFill>
                <a:srgbClr val="666666"/>
              </a:solidFill>
              <a:latin typeface="Quicksand"/>
              <a:ea typeface="Quicksand"/>
              <a:cs typeface="Quicksand"/>
              <a:sym typeface="Quicksand"/>
            </a:endParaRPr>
          </a:p>
          <a:p>
            <a:pPr indent="-304800" lvl="0" marL="457200" rtl="0" algn="l">
              <a:lnSpc>
                <a:spcPct val="100000"/>
              </a:lnSpc>
              <a:spcBef>
                <a:spcPts val="0"/>
              </a:spcBef>
              <a:spcAft>
                <a:spcPts val="0"/>
              </a:spcAft>
              <a:buClr>
                <a:srgbClr val="666666"/>
              </a:buClr>
              <a:buSzPts val="1200"/>
              <a:buFont typeface="Quicksand"/>
              <a:buAutoNum type="arabicPeriod"/>
            </a:pPr>
            <a:r>
              <a:rPr lang="en" sz="1200">
                <a:solidFill>
                  <a:srgbClr val="666666"/>
                </a:solidFill>
                <a:latin typeface="Quicksand"/>
                <a:ea typeface="Quicksand"/>
                <a:cs typeface="Quicksand"/>
                <a:sym typeface="Quicksand"/>
              </a:rPr>
              <a:t>How big could this be? (Market size and business model)</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A seed investment has NEVER been done based on a deck, it’s always based on how excited you make the investor </a:t>
            </a:r>
            <a:r>
              <a:rPr lang="en" sz="1200" u="sng">
                <a:solidFill>
                  <a:srgbClr val="6ED978"/>
                </a:solidFill>
                <a:latin typeface="Quicksand"/>
                <a:ea typeface="Quicksand"/>
                <a:cs typeface="Quicksand"/>
                <a:sym typeface="Quicksand"/>
                <a:hlinkClick r:id="rId3">
                  <a:extLst>
                    <a:ext uri="{A12FA001-AC4F-418D-AE19-62706E023703}">
                      <ahyp:hlinkClr val="tx"/>
                    </a:ext>
                  </a:extLst>
                </a:hlinkClick>
              </a:rPr>
              <a:t>feel</a:t>
            </a:r>
            <a:r>
              <a:rPr lang="en" sz="1200">
                <a:solidFill>
                  <a:srgbClr val="666666"/>
                </a:solidFill>
                <a:latin typeface="Quicksand"/>
                <a:ea typeface="Quicksand"/>
                <a:cs typeface="Quicksand"/>
                <a:sym typeface="Quicksand"/>
              </a:rPr>
              <a:t> and the relationship that you develop during the investment process. That relationship can only develop when spending time together. This deck is the stepping stone to get into meetings with more investors!</a:t>
            </a:r>
            <a:endParaRPr sz="1200">
              <a:solidFill>
                <a:srgbClr val="666666"/>
              </a:solidFill>
              <a:latin typeface="Quicksand"/>
              <a:ea typeface="Quicksand"/>
              <a:cs typeface="Quicksand"/>
              <a:sym typeface="Quicksand"/>
            </a:endParaRPr>
          </a:p>
          <a:p>
            <a:pPr indent="0" lvl="0" marL="0" rtl="0" algn="l">
              <a:spcBef>
                <a:spcPts val="0"/>
              </a:spcBef>
              <a:spcAft>
                <a:spcPts val="1600"/>
              </a:spcAft>
              <a:buNone/>
            </a:pPr>
            <a:r>
              <a:t/>
            </a:r>
            <a:endParaRPr/>
          </a:p>
        </p:txBody>
      </p:sp>
      <p:pic>
        <p:nvPicPr>
          <p:cNvPr id="68" name="Google Shape;68;p14"/>
          <p:cNvPicPr preferRelativeResize="0"/>
          <p:nvPr/>
        </p:nvPicPr>
        <p:blipFill>
          <a:blip r:embed="rId4">
            <a:alphaModFix/>
          </a:blip>
          <a:stretch>
            <a:fillRect/>
          </a:stretch>
        </p:blipFill>
        <p:spPr>
          <a:xfrm>
            <a:off x="6287108" y="0"/>
            <a:ext cx="2856895" cy="624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8" name="Shape 248"/>
        <p:cNvGrpSpPr/>
        <p:nvPr/>
      </p:nvGrpSpPr>
      <p:grpSpPr>
        <a:xfrm>
          <a:off x="0" y="0"/>
          <a:ext cx="0" cy="0"/>
          <a:chOff x="0" y="0"/>
          <a:chExt cx="0" cy="0"/>
        </a:xfrm>
      </p:grpSpPr>
      <p:sp>
        <p:nvSpPr>
          <p:cNvPr id="249" name="Google Shape;249;p32"/>
          <p:cNvSpPr txBox="1"/>
          <p:nvPr>
            <p:ph type="title"/>
          </p:nvPr>
        </p:nvSpPr>
        <p:spPr>
          <a:xfrm>
            <a:off x="1245000" y="458050"/>
            <a:ext cx="6654000" cy="860400"/>
          </a:xfrm>
          <a:prstGeom prst="rect">
            <a:avLst/>
          </a:prstGeom>
          <a:solidFill>
            <a:srgbClr val="6ED978"/>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Quicksand"/>
                <a:ea typeface="Quicksand"/>
                <a:cs typeface="Quicksand"/>
                <a:sym typeface="Quicksand"/>
              </a:rPr>
              <a:t>The SaaS Model Adapted to our “Land and Expand” Strategy </a:t>
            </a:r>
            <a:endParaRPr sz="2400">
              <a:solidFill>
                <a:srgbClr val="FFFFFF"/>
              </a:solidFill>
              <a:latin typeface="Quicksand"/>
              <a:ea typeface="Quicksand"/>
              <a:cs typeface="Quicksand"/>
              <a:sym typeface="Quicksand"/>
            </a:endParaRPr>
          </a:p>
        </p:txBody>
      </p:sp>
      <p:sp>
        <p:nvSpPr>
          <p:cNvPr id="250" name="Google Shape;250;p32"/>
          <p:cNvSpPr txBox="1"/>
          <p:nvPr>
            <p:ph idx="1" type="body"/>
          </p:nvPr>
        </p:nvSpPr>
        <p:spPr>
          <a:xfrm>
            <a:off x="651775" y="1464413"/>
            <a:ext cx="6947100" cy="15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05E5E"/>
                </a:solidFill>
                <a:latin typeface="Quicksand"/>
                <a:ea typeface="Quicksand"/>
                <a:cs typeface="Quicksand"/>
                <a:sym typeface="Quicksand"/>
              </a:rPr>
              <a:t>Two Available Plans:</a:t>
            </a:r>
            <a:endParaRPr sz="1600">
              <a:solidFill>
                <a:srgbClr val="605E5E"/>
              </a:solidFill>
              <a:latin typeface="Quicksand"/>
              <a:ea typeface="Quicksand"/>
              <a:cs typeface="Quicksand"/>
              <a:sym typeface="Quicksand"/>
            </a:endParaRPr>
          </a:p>
          <a:p>
            <a:pPr indent="0" lvl="0" marL="0" rtl="0" algn="l">
              <a:spcBef>
                <a:spcPts val="1600"/>
              </a:spcBef>
              <a:spcAft>
                <a:spcPts val="0"/>
              </a:spcAft>
              <a:buNone/>
            </a:pPr>
            <a:r>
              <a:rPr b="1" lang="en" sz="1600">
                <a:solidFill>
                  <a:srgbClr val="605E5E"/>
                </a:solidFill>
                <a:latin typeface="Quicksand"/>
                <a:ea typeface="Quicksand"/>
                <a:cs typeface="Quicksand"/>
                <a:sym typeface="Quicksand"/>
              </a:rPr>
              <a:t>$ 990</a:t>
            </a:r>
            <a:r>
              <a:rPr lang="en" sz="1600">
                <a:solidFill>
                  <a:srgbClr val="605E5E"/>
                </a:solidFill>
                <a:latin typeface="Quicksand"/>
                <a:ea typeface="Quicksand"/>
                <a:cs typeface="Quicksand"/>
                <a:sym typeface="Quicksand"/>
              </a:rPr>
              <a:t> per year for individual physicians</a:t>
            </a:r>
            <a:endParaRPr sz="1600">
              <a:solidFill>
                <a:srgbClr val="605E5E"/>
              </a:solidFill>
              <a:latin typeface="Quicksand"/>
              <a:ea typeface="Quicksand"/>
              <a:cs typeface="Quicksand"/>
              <a:sym typeface="Quicksand"/>
            </a:endParaRPr>
          </a:p>
          <a:p>
            <a:pPr indent="0" lvl="0" marL="0" rtl="0" algn="l">
              <a:spcBef>
                <a:spcPts val="1600"/>
              </a:spcBef>
              <a:spcAft>
                <a:spcPts val="1600"/>
              </a:spcAft>
              <a:buNone/>
            </a:pPr>
            <a:r>
              <a:rPr b="1" lang="en" sz="1600">
                <a:solidFill>
                  <a:srgbClr val="605E5E"/>
                </a:solidFill>
                <a:latin typeface="Quicksand"/>
                <a:ea typeface="Quicksand"/>
                <a:cs typeface="Quicksand"/>
                <a:sym typeface="Quicksand"/>
              </a:rPr>
              <a:t>$ 490</a:t>
            </a:r>
            <a:r>
              <a:rPr lang="en" sz="1600">
                <a:solidFill>
                  <a:srgbClr val="605E5E"/>
                </a:solidFill>
                <a:latin typeface="Quicksand"/>
                <a:ea typeface="Quicksand"/>
                <a:cs typeface="Quicksand"/>
                <a:sym typeface="Quicksand"/>
              </a:rPr>
              <a:t> per year per physician for clinics and hospitals</a:t>
            </a:r>
            <a:endParaRPr sz="1600">
              <a:solidFill>
                <a:srgbClr val="605E5E"/>
              </a:solidFill>
              <a:latin typeface="Quicksand"/>
              <a:ea typeface="Quicksand"/>
              <a:cs typeface="Quicksand"/>
              <a:sym typeface="Quicksand"/>
            </a:endParaRPr>
          </a:p>
        </p:txBody>
      </p:sp>
      <p:sp>
        <p:nvSpPr>
          <p:cNvPr id="251" name="Google Shape;251;p32"/>
          <p:cNvSpPr txBox="1"/>
          <p:nvPr>
            <p:ph idx="1" type="body"/>
          </p:nvPr>
        </p:nvSpPr>
        <p:spPr>
          <a:xfrm>
            <a:off x="651775" y="3184400"/>
            <a:ext cx="757500" cy="492900"/>
          </a:xfrm>
          <a:prstGeom prst="rect">
            <a:avLst/>
          </a:prstGeom>
          <a:solidFill>
            <a:srgbClr val="6ED978"/>
          </a:solidFill>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FFFFFF"/>
                </a:solidFill>
                <a:latin typeface="Quicksand"/>
                <a:ea typeface="Quicksand"/>
                <a:cs typeface="Quicksand"/>
                <a:sym typeface="Quicksand"/>
              </a:rPr>
              <a:t>$990</a:t>
            </a:r>
            <a:endParaRPr>
              <a:solidFill>
                <a:srgbClr val="FFFFFF"/>
              </a:solidFill>
              <a:latin typeface="Quicksand"/>
              <a:ea typeface="Quicksand"/>
              <a:cs typeface="Quicksand"/>
              <a:sym typeface="Quicksand"/>
            </a:endParaRPr>
          </a:p>
        </p:txBody>
      </p:sp>
      <p:sp>
        <p:nvSpPr>
          <p:cNvPr id="252" name="Google Shape;252;p32"/>
          <p:cNvSpPr txBox="1"/>
          <p:nvPr>
            <p:ph idx="1" type="body"/>
          </p:nvPr>
        </p:nvSpPr>
        <p:spPr>
          <a:xfrm>
            <a:off x="1833475" y="3716550"/>
            <a:ext cx="1635600" cy="466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605E5E"/>
                </a:solidFill>
                <a:latin typeface="Quicksand"/>
                <a:ea typeface="Quicksand"/>
                <a:cs typeface="Quicksand"/>
                <a:sym typeface="Quicksand"/>
              </a:rPr>
              <a:t>(individual specialist surgeons in the US)</a:t>
            </a:r>
            <a:endParaRPr sz="1200">
              <a:solidFill>
                <a:srgbClr val="605E5E"/>
              </a:solidFill>
              <a:latin typeface="Quicksand"/>
              <a:ea typeface="Quicksand"/>
              <a:cs typeface="Quicksand"/>
              <a:sym typeface="Quicksand"/>
            </a:endParaRPr>
          </a:p>
        </p:txBody>
      </p:sp>
      <p:sp>
        <p:nvSpPr>
          <p:cNvPr id="253" name="Google Shape;253;p32"/>
          <p:cNvSpPr txBox="1"/>
          <p:nvPr>
            <p:ph idx="1" type="body"/>
          </p:nvPr>
        </p:nvSpPr>
        <p:spPr>
          <a:xfrm>
            <a:off x="3846275" y="3184400"/>
            <a:ext cx="757500" cy="492900"/>
          </a:xfrm>
          <a:prstGeom prst="rect">
            <a:avLst/>
          </a:prstGeom>
          <a:solidFill>
            <a:srgbClr val="6ED978"/>
          </a:solidFill>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FFFFFF"/>
                </a:solidFill>
                <a:latin typeface="Quicksand"/>
                <a:ea typeface="Quicksand"/>
                <a:cs typeface="Quicksand"/>
                <a:sym typeface="Quicksand"/>
              </a:rPr>
              <a:t>$490</a:t>
            </a:r>
            <a:endParaRPr>
              <a:solidFill>
                <a:srgbClr val="FFFFFF"/>
              </a:solidFill>
              <a:latin typeface="Quicksand"/>
              <a:ea typeface="Quicksand"/>
              <a:cs typeface="Quicksand"/>
              <a:sym typeface="Quicksand"/>
            </a:endParaRPr>
          </a:p>
        </p:txBody>
      </p:sp>
      <p:sp>
        <p:nvSpPr>
          <p:cNvPr id="254" name="Google Shape;254;p32"/>
          <p:cNvSpPr txBox="1"/>
          <p:nvPr>
            <p:ph idx="1" type="body"/>
          </p:nvPr>
        </p:nvSpPr>
        <p:spPr>
          <a:xfrm>
            <a:off x="5168725" y="3799025"/>
            <a:ext cx="1635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605E5E"/>
                </a:solidFill>
              </a:rPr>
              <a:t>(Specialist surgeons at clinics/hospitals in the US)</a:t>
            </a:r>
            <a:r>
              <a:rPr lang="en">
                <a:solidFill>
                  <a:srgbClr val="605E5E"/>
                </a:solidFill>
              </a:rPr>
              <a:t> </a:t>
            </a:r>
            <a:endParaRPr>
              <a:solidFill>
                <a:srgbClr val="605E5E"/>
              </a:solidFill>
            </a:endParaRPr>
          </a:p>
        </p:txBody>
      </p:sp>
      <p:sp>
        <p:nvSpPr>
          <p:cNvPr id="255" name="Google Shape;255;p32"/>
          <p:cNvSpPr txBox="1"/>
          <p:nvPr>
            <p:ph idx="1" type="body"/>
          </p:nvPr>
        </p:nvSpPr>
        <p:spPr>
          <a:xfrm>
            <a:off x="7027400" y="3141425"/>
            <a:ext cx="1881000" cy="96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605E5E"/>
                </a:solidFill>
                <a:latin typeface="Quicksand"/>
                <a:ea typeface="Quicksand"/>
                <a:cs typeface="Quicksand"/>
                <a:sym typeface="Quicksand"/>
              </a:rPr>
              <a:t>$ 100 million</a:t>
            </a:r>
            <a:r>
              <a:rPr lang="en">
                <a:solidFill>
                  <a:srgbClr val="605E5E"/>
                </a:solidFill>
                <a:latin typeface="Quicksand"/>
                <a:ea typeface="Quicksand"/>
                <a:cs typeface="Quicksand"/>
                <a:sym typeface="Quicksand"/>
              </a:rPr>
              <a:t> </a:t>
            </a:r>
            <a:r>
              <a:rPr lang="en" sz="1600">
                <a:solidFill>
                  <a:srgbClr val="605E5E"/>
                </a:solidFill>
                <a:latin typeface="Quicksand"/>
                <a:ea typeface="Quicksand"/>
                <a:cs typeface="Quicksand"/>
                <a:sym typeface="Quicksand"/>
              </a:rPr>
              <a:t>yearly revenue</a:t>
            </a:r>
            <a:endParaRPr sz="1600">
              <a:solidFill>
                <a:srgbClr val="605E5E"/>
              </a:solidFill>
              <a:latin typeface="Quicksand"/>
              <a:ea typeface="Quicksand"/>
              <a:cs typeface="Quicksand"/>
              <a:sym typeface="Quicksand"/>
            </a:endParaRPr>
          </a:p>
        </p:txBody>
      </p:sp>
      <p:sp>
        <p:nvSpPr>
          <p:cNvPr id="256" name="Google Shape;256;p32"/>
          <p:cNvSpPr txBox="1"/>
          <p:nvPr>
            <p:ph idx="1" type="body"/>
          </p:nvPr>
        </p:nvSpPr>
        <p:spPr>
          <a:xfrm>
            <a:off x="2076988" y="3217625"/>
            <a:ext cx="999900" cy="466500"/>
          </a:xfrm>
          <a:prstGeom prst="rect">
            <a:avLst/>
          </a:prstGeom>
          <a:solidFill>
            <a:srgbClr val="6ED978"/>
          </a:solidFill>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Quicksand"/>
                <a:ea typeface="Quicksand"/>
                <a:cs typeface="Quicksand"/>
                <a:sym typeface="Quicksand"/>
              </a:rPr>
              <a:t>20 000 </a:t>
            </a:r>
            <a:endParaRPr>
              <a:solidFill>
                <a:srgbClr val="FFFFFF"/>
              </a:solidFill>
              <a:latin typeface="Quicksand"/>
              <a:ea typeface="Quicksand"/>
              <a:cs typeface="Quicksand"/>
              <a:sym typeface="Quicksand"/>
            </a:endParaRPr>
          </a:p>
        </p:txBody>
      </p:sp>
      <p:sp>
        <p:nvSpPr>
          <p:cNvPr id="257" name="Google Shape;257;p32"/>
          <p:cNvSpPr txBox="1"/>
          <p:nvPr>
            <p:ph idx="1" type="body"/>
          </p:nvPr>
        </p:nvSpPr>
        <p:spPr>
          <a:xfrm>
            <a:off x="5410525" y="3217625"/>
            <a:ext cx="999600" cy="466500"/>
          </a:xfrm>
          <a:prstGeom prst="rect">
            <a:avLst/>
          </a:prstGeom>
          <a:solidFill>
            <a:srgbClr val="6ED978"/>
          </a:solidFill>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Quicksand"/>
                <a:ea typeface="Quicksand"/>
                <a:cs typeface="Quicksand"/>
                <a:sym typeface="Quicksand"/>
              </a:rPr>
              <a:t>180 000 </a:t>
            </a:r>
            <a:endParaRPr>
              <a:solidFill>
                <a:srgbClr val="FFFFFF"/>
              </a:solidFill>
              <a:latin typeface="Quicksand"/>
              <a:ea typeface="Quicksand"/>
              <a:cs typeface="Quicksand"/>
              <a:sym typeface="Quicksand"/>
            </a:endParaRPr>
          </a:p>
        </p:txBody>
      </p:sp>
      <p:sp>
        <p:nvSpPr>
          <p:cNvPr id="258" name="Google Shape;258;p32"/>
          <p:cNvSpPr/>
          <p:nvPr/>
        </p:nvSpPr>
        <p:spPr>
          <a:xfrm>
            <a:off x="1502000" y="3260600"/>
            <a:ext cx="459000" cy="3162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2"/>
          <p:cNvSpPr/>
          <p:nvPr/>
        </p:nvSpPr>
        <p:spPr>
          <a:xfrm>
            <a:off x="4784463" y="3272750"/>
            <a:ext cx="459000" cy="3162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p:nvPr/>
        </p:nvSpPr>
        <p:spPr>
          <a:xfrm>
            <a:off x="3316800" y="3292763"/>
            <a:ext cx="314100" cy="316200"/>
          </a:xfrm>
          <a:prstGeom prst="mathPl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2"/>
          <p:cNvSpPr/>
          <p:nvPr/>
        </p:nvSpPr>
        <p:spPr>
          <a:xfrm>
            <a:off x="6549425" y="3308314"/>
            <a:ext cx="459000" cy="316200"/>
          </a:xfrm>
          <a:prstGeom prst="mathEqual">
            <a:avLst>
              <a:gd fmla="val 23520" name="adj1"/>
              <a:gd fmla="val 1176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txBox="1"/>
          <p:nvPr/>
        </p:nvSpPr>
        <p:spPr>
          <a:xfrm>
            <a:off x="0" y="0"/>
            <a:ext cx="3145800" cy="4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200">
                <a:solidFill>
                  <a:srgbClr val="6ED978"/>
                </a:solidFill>
                <a:latin typeface="Quicksand"/>
                <a:ea typeface="Quicksand"/>
                <a:cs typeface="Quicksand"/>
                <a:sym typeface="Quicksand"/>
              </a:rPr>
              <a:t>6. Business Model, option 1 (B2B saas)</a:t>
            </a:r>
            <a:endParaRPr sz="1200">
              <a:solidFill>
                <a:srgbClr val="6ED978"/>
              </a:solidFill>
              <a:latin typeface="Playfair Display"/>
              <a:ea typeface="Playfair Display"/>
              <a:cs typeface="Playfair Display"/>
              <a:sym typeface="Playfair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6" name="Shape 266"/>
        <p:cNvGrpSpPr/>
        <p:nvPr/>
      </p:nvGrpSpPr>
      <p:grpSpPr>
        <a:xfrm>
          <a:off x="0" y="0"/>
          <a:ext cx="0" cy="0"/>
          <a:chOff x="0" y="0"/>
          <a:chExt cx="0" cy="0"/>
        </a:xfrm>
      </p:grpSpPr>
      <p:sp>
        <p:nvSpPr>
          <p:cNvPr id="267" name="Google Shape;267;p33"/>
          <p:cNvSpPr/>
          <p:nvPr/>
        </p:nvSpPr>
        <p:spPr>
          <a:xfrm>
            <a:off x="7005800" y="2508825"/>
            <a:ext cx="1140300" cy="1140300"/>
          </a:xfrm>
          <a:prstGeom prst="flowChartConnector">
            <a:avLst/>
          </a:prstGeom>
          <a:solidFill>
            <a:srgbClr val="6ED9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3"/>
          <p:cNvSpPr/>
          <p:nvPr/>
        </p:nvSpPr>
        <p:spPr>
          <a:xfrm>
            <a:off x="1022450" y="2476650"/>
            <a:ext cx="1140300" cy="1140300"/>
          </a:xfrm>
          <a:prstGeom prst="flowChartConnector">
            <a:avLst/>
          </a:prstGeom>
          <a:solidFill>
            <a:srgbClr val="6ED9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3"/>
          <p:cNvSpPr txBox="1"/>
          <p:nvPr>
            <p:ph type="title"/>
          </p:nvPr>
        </p:nvSpPr>
        <p:spPr>
          <a:xfrm>
            <a:off x="1530150" y="679575"/>
            <a:ext cx="6083700" cy="572700"/>
          </a:xfrm>
          <a:prstGeom prst="rect">
            <a:avLst/>
          </a:prstGeom>
          <a:solidFill>
            <a:srgbClr val="6ED978"/>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Quicksand"/>
                <a:ea typeface="Quicksand"/>
                <a:cs typeface="Quicksand"/>
                <a:sym typeface="Quicksand"/>
              </a:rPr>
              <a:t>A Business Model Made to Scale</a:t>
            </a:r>
            <a:endParaRPr sz="2400">
              <a:solidFill>
                <a:srgbClr val="FFFFFF"/>
              </a:solidFill>
              <a:latin typeface="Quicksand"/>
              <a:ea typeface="Quicksand"/>
              <a:cs typeface="Quicksand"/>
              <a:sym typeface="Quicksand"/>
            </a:endParaRPr>
          </a:p>
        </p:txBody>
      </p:sp>
      <p:sp>
        <p:nvSpPr>
          <p:cNvPr id="270" name="Google Shape;270;p33"/>
          <p:cNvSpPr txBox="1"/>
          <p:nvPr>
            <p:ph idx="1" type="body"/>
          </p:nvPr>
        </p:nvSpPr>
        <p:spPr>
          <a:xfrm>
            <a:off x="2180550" y="1662250"/>
            <a:ext cx="4782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605E5E"/>
                </a:solidFill>
                <a:latin typeface="Quicksand"/>
                <a:ea typeface="Quicksand"/>
                <a:cs typeface="Quicksand"/>
                <a:sym typeface="Quicksand"/>
              </a:rPr>
              <a:t>We take a 10 % commission on each booking</a:t>
            </a:r>
            <a:endParaRPr sz="1600">
              <a:solidFill>
                <a:srgbClr val="605E5E"/>
              </a:solidFill>
              <a:latin typeface="Quicksand"/>
              <a:ea typeface="Quicksand"/>
              <a:cs typeface="Quicksand"/>
              <a:sym typeface="Quicksand"/>
            </a:endParaRPr>
          </a:p>
        </p:txBody>
      </p:sp>
      <p:sp>
        <p:nvSpPr>
          <p:cNvPr id="271" name="Google Shape;271;p33"/>
          <p:cNvSpPr txBox="1"/>
          <p:nvPr>
            <p:ph idx="1" type="body"/>
          </p:nvPr>
        </p:nvSpPr>
        <p:spPr>
          <a:xfrm>
            <a:off x="1092650" y="2769536"/>
            <a:ext cx="9999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FFFFFF"/>
                </a:solidFill>
                <a:latin typeface="Quicksand"/>
                <a:ea typeface="Quicksand"/>
                <a:cs typeface="Quicksand"/>
                <a:sym typeface="Quicksand"/>
              </a:rPr>
              <a:t>10.6M</a:t>
            </a:r>
            <a:endParaRPr sz="2400">
              <a:solidFill>
                <a:srgbClr val="FFFFFF"/>
              </a:solidFill>
              <a:latin typeface="Quicksand"/>
              <a:ea typeface="Quicksand"/>
              <a:cs typeface="Quicksand"/>
              <a:sym typeface="Quicksand"/>
            </a:endParaRPr>
          </a:p>
        </p:txBody>
      </p:sp>
      <p:sp>
        <p:nvSpPr>
          <p:cNvPr id="272" name="Google Shape;272;p33"/>
          <p:cNvSpPr txBox="1"/>
          <p:nvPr>
            <p:ph idx="1" type="body"/>
          </p:nvPr>
        </p:nvSpPr>
        <p:spPr>
          <a:xfrm>
            <a:off x="930650" y="3805500"/>
            <a:ext cx="1452000" cy="466500"/>
          </a:xfrm>
          <a:prstGeom prst="rect">
            <a:avLst/>
          </a:prstGeom>
        </p:spPr>
        <p:txBody>
          <a:bodyPr anchorCtr="0" anchor="t" bIns="91425" lIns="91425" spcFirstLastPara="1" rIns="57600" wrap="square" tIns="91425">
            <a:noAutofit/>
          </a:bodyPr>
          <a:lstStyle/>
          <a:p>
            <a:pPr indent="0" lvl="0" marL="0" rtl="0" algn="ctr">
              <a:spcBef>
                <a:spcPts val="0"/>
              </a:spcBef>
              <a:spcAft>
                <a:spcPts val="1600"/>
              </a:spcAft>
              <a:buNone/>
            </a:pPr>
            <a:r>
              <a:rPr b="1" lang="en" sz="1200">
                <a:solidFill>
                  <a:srgbClr val="605E5E"/>
                </a:solidFill>
                <a:latin typeface="Quicksand"/>
                <a:ea typeface="Quicksand"/>
                <a:cs typeface="Quicksand"/>
                <a:sym typeface="Quicksand"/>
              </a:rPr>
              <a:t>Trips with AB&amp;B</a:t>
            </a:r>
            <a:endParaRPr b="1" sz="1200">
              <a:solidFill>
                <a:srgbClr val="605E5E"/>
              </a:solidFill>
              <a:latin typeface="Quicksand"/>
              <a:ea typeface="Quicksand"/>
              <a:cs typeface="Quicksand"/>
              <a:sym typeface="Quicksand"/>
            </a:endParaRPr>
          </a:p>
        </p:txBody>
      </p:sp>
      <p:sp>
        <p:nvSpPr>
          <p:cNvPr id="273" name="Google Shape;273;p33"/>
          <p:cNvSpPr txBox="1"/>
          <p:nvPr>
            <p:ph idx="1" type="body"/>
          </p:nvPr>
        </p:nvSpPr>
        <p:spPr>
          <a:xfrm>
            <a:off x="7036000" y="2786743"/>
            <a:ext cx="1140300" cy="4929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FFFFFF"/>
                </a:solidFill>
                <a:latin typeface="Quicksand"/>
                <a:ea typeface="Quicksand"/>
                <a:cs typeface="Quicksand"/>
                <a:sym typeface="Quicksand"/>
              </a:rPr>
              <a:t>$200M</a:t>
            </a:r>
            <a:endParaRPr sz="2400">
              <a:solidFill>
                <a:srgbClr val="FFFFFF"/>
              </a:solidFill>
              <a:latin typeface="Quicksand"/>
              <a:ea typeface="Quicksand"/>
              <a:cs typeface="Quicksand"/>
              <a:sym typeface="Quicksand"/>
            </a:endParaRPr>
          </a:p>
        </p:txBody>
      </p:sp>
      <p:sp>
        <p:nvSpPr>
          <p:cNvPr id="274" name="Google Shape;274;p33"/>
          <p:cNvSpPr/>
          <p:nvPr/>
        </p:nvSpPr>
        <p:spPr>
          <a:xfrm>
            <a:off x="4067950" y="2508825"/>
            <a:ext cx="1140300" cy="1140300"/>
          </a:xfrm>
          <a:prstGeom prst="flowChartConnector">
            <a:avLst/>
          </a:prstGeom>
          <a:solidFill>
            <a:srgbClr val="6ED9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3"/>
          <p:cNvSpPr txBox="1"/>
          <p:nvPr>
            <p:ph idx="1" type="body"/>
          </p:nvPr>
        </p:nvSpPr>
        <p:spPr>
          <a:xfrm>
            <a:off x="4138275" y="2968275"/>
            <a:ext cx="999900" cy="383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1600"/>
              </a:spcAft>
              <a:buNone/>
            </a:pPr>
            <a:r>
              <a:rPr lang="en" sz="2400">
                <a:solidFill>
                  <a:srgbClr val="FFFFFF"/>
                </a:solidFill>
                <a:latin typeface="Quicksand"/>
                <a:ea typeface="Quicksand"/>
                <a:cs typeface="Quicksand"/>
                <a:sym typeface="Quicksand"/>
              </a:rPr>
              <a:t>$20</a:t>
            </a:r>
            <a:endParaRPr sz="2400">
              <a:solidFill>
                <a:srgbClr val="FFFFFF"/>
              </a:solidFill>
              <a:latin typeface="Quicksand"/>
              <a:ea typeface="Quicksand"/>
              <a:cs typeface="Quicksand"/>
              <a:sym typeface="Quicksand"/>
            </a:endParaRPr>
          </a:p>
        </p:txBody>
      </p:sp>
      <p:sp>
        <p:nvSpPr>
          <p:cNvPr id="276" name="Google Shape;276;p33"/>
          <p:cNvSpPr/>
          <p:nvPr/>
        </p:nvSpPr>
        <p:spPr>
          <a:xfrm>
            <a:off x="2584200" y="2968275"/>
            <a:ext cx="1140300" cy="2214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3"/>
          <p:cNvSpPr/>
          <p:nvPr/>
        </p:nvSpPr>
        <p:spPr>
          <a:xfrm>
            <a:off x="5551970" y="2968275"/>
            <a:ext cx="1140300" cy="2214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3"/>
          <p:cNvSpPr txBox="1"/>
          <p:nvPr>
            <p:ph idx="1" type="body"/>
          </p:nvPr>
        </p:nvSpPr>
        <p:spPr>
          <a:xfrm>
            <a:off x="3902050" y="3923000"/>
            <a:ext cx="1452000" cy="703800"/>
          </a:xfrm>
          <a:prstGeom prst="rect">
            <a:avLst/>
          </a:prstGeom>
        </p:spPr>
        <p:txBody>
          <a:bodyPr anchorCtr="0" anchor="t" bIns="91425" lIns="91425" spcFirstLastPara="1" rIns="57600" wrap="square" tIns="91425">
            <a:noAutofit/>
          </a:bodyPr>
          <a:lstStyle/>
          <a:p>
            <a:pPr indent="0" lvl="0" marL="0" rtl="0" algn="ctr">
              <a:spcBef>
                <a:spcPts val="0"/>
              </a:spcBef>
              <a:spcAft>
                <a:spcPts val="1600"/>
              </a:spcAft>
              <a:buNone/>
            </a:pPr>
            <a:r>
              <a:rPr b="1" lang="en" sz="1200">
                <a:solidFill>
                  <a:srgbClr val="605E5E"/>
                </a:solidFill>
                <a:latin typeface="Quicksand"/>
                <a:ea typeface="Quicksand"/>
                <a:cs typeface="Quicksand"/>
                <a:sym typeface="Quicksand"/>
              </a:rPr>
              <a:t>Avg Fee</a:t>
            </a:r>
            <a:br>
              <a:rPr b="1" lang="en" sz="1200">
                <a:solidFill>
                  <a:srgbClr val="605E5E"/>
                </a:solidFill>
                <a:latin typeface="Quicksand"/>
                <a:ea typeface="Quicksand"/>
                <a:cs typeface="Quicksand"/>
                <a:sym typeface="Quicksand"/>
              </a:rPr>
            </a:br>
            <a:r>
              <a:rPr lang="en" sz="1200">
                <a:solidFill>
                  <a:srgbClr val="605E5E"/>
                </a:solidFill>
                <a:latin typeface="Quicksand"/>
                <a:ea typeface="Quicksand"/>
                <a:cs typeface="Quicksand"/>
                <a:sym typeface="Quicksand"/>
              </a:rPr>
              <a:t>$70 x 3 nights</a:t>
            </a:r>
            <a:endParaRPr sz="1200">
              <a:solidFill>
                <a:srgbClr val="605E5E"/>
              </a:solidFill>
              <a:latin typeface="Quicksand"/>
              <a:ea typeface="Quicksand"/>
              <a:cs typeface="Quicksand"/>
              <a:sym typeface="Quicksand"/>
            </a:endParaRPr>
          </a:p>
        </p:txBody>
      </p:sp>
      <p:sp>
        <p:nvSpPr>
          <p:cNvPr id="279" name="Google Shape;279;p33"/>
          <p:cNvSpPr txBox="1"/>
          <p:nvPr>
            <p:ph idx="1" type="body"/>
          </p:nvPr>
        </p:nvSpPr>
        <p:spPr>
          <a:xfrm>
            <a:off x="6873450" y="3923000"/>
            <a:ext cx="1452000" cy="466500"/>
          </a:xfrm>
          <a:prstGeom prst="rect">
            <a:avLst/>
          </a:prstGeom>
        </p:spPr>
        <p:txBody>
          <a:bodyPr anchorCtr="0" anchor="t" bIns="91425" lIns="91425" spcFirstLastPara="1" rIns="57600" wrap="square" tIns="91425">
            <a:noAutofit/>
          </a:bodyPr>
          <a:lstStyle/>
          <a:p>
            <a:pPr indent="0" lvl="0" marL="0" rtl="0" algn="ctr">
              <a:spcBef>
                <a:spcPts val="0"/>
              </a:spcBef>
              <a:spcAft>
                <a:spcPts val="1600"/>
              </a:spcAft>
              <a:buNone/>
            </a:pPr>
            <a:r>
              <a:rPr b="1" lang="en" sz="1200">
                <a:solidFill>
                  <a:srgbClr val="605E5E"/>
                </a:solidFill>
                <a:latin typeface="Quicksand"/>
                <a:ea typeface="Quicksand"/>
                <a:cs typeface="Quicksand"/>
                <a:sym typeface="Quicksand"/>
              </a:rPr>
              <a:t>Revenue</a:t>
            </a:r>
            <a:endParaRPr b="1" sz="1200">
              <a:solidFill>
                <a:srgbClr val="605E5E"/>
              </a:solidFill>
              <a:latin typeface="Quicksand"/>
              <a:ea typeface="Quicksand"/>
              <a:cs typeface="Quicksand"/>
              <a:sym typeface="Quicksand"/>
            </a:endParaRPr>
          </a:p>
        </p:txBody>
      </p:sp>
      <p:sp>
        <p:nvSpPr>
          <p:cNvPr id="280" name="Google Shape;280;p33"/>
          <p:cNvSpPr txBox="1"/>
          <p:nvPr/>
        </p:nvSpPr>
        <p:spPr>
          <a:xfrm>
            <a:off x="0" y="0"/>
            <a:ext cx="3724500" cy="4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200">
                <a:solidFill>
                  <a:srgbClr val="6ED978"/>
                </a:solidFill>
                <a:latin typeface="Quicksand"/>
                <a:ea typeface="Quicksand"/>
                <a:cs typeface="Quicksand"/>
                <a:sym typeface="Quicksand"/>
              </a:rPr>
              <a:t>6. Business Model, option 2 (marketplace)</a:t>
            </a:r>
            <a:endParaRPr sz="1200">
              <a:solidFill>
                <a:srgbClr val="6ED978"/>
              </a:solidFill>
              <a:latin typeface="Playfair Display"/>
              <a:ea typeface="Playfair Display"/>
              <a:cs typeface="Playfair Display"/>
              <a:sym typeface="Playfair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4"/>
          <p:cNvSpPr txBox="1"/>
          <p:nvPr>
            <p:ph idx="1" type="body"/>
          </p:nvPr>
        </p:nvSpPr>
        <p:spPr>
          <a:xfrm>
            <a:off x="538138" y="1469925"/>
            <a:ext cx="3999900" cy="333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The most common error by founders for their team slide is not bragging enough. The investors might have no clue of who you are, you need to tell them!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Don’t just put the name and the picture of everyone in your team. An investor has no idea if a team is good or bad based on your name and your serious face…</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latin typeface="Quicksand"/>
              <a:ea typeface="Quicksand"/>
              <a:cs typeface="Quicksand"/>
              <a:sym typeface="Quicksand"/>
            </a:endParaRPr>
          </a:p>
          <a:p>
            <a:pPr indent="0" lvl="0" marL="0" rtl="0" algn="l">
              <a:spcBef>
                <a:spcPts val="0"/>
              </a:spcBef>
              <a:spcAft>
                <a:spcPts val="1600"/>
              </a:spcAft>
              <a:buNone/>
            </a:pPr>
            <a:r>
              <a:t/>
            </a:r>
            <a:endParaRPr/>
          </a:p>
        </p:txBody>
      </p:sp>
      <p:sp>
        <p:nvSpPr>
          <p:cNvPr id="286" name="Google Shape;286;p34"/>
          <p:cNvSpPr txBox="1"/>
          <p:nvPr>
            <p:ph idx="2" type="body"/>
          </p:nvPr>
        </p:nvSpPr>
        <p:spPr>
          <a:xfrm>
            <a:off x="4790350" y="1469925"/>
            <a:ext cx="3999900" cy="333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For every person you include:</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solidFill>
                <a:srgbClr val="666666"/>
              </a:solidFill>
              <a:latin typeface="Quicksand"/>
              <a:ea typeface="Quicksand"/>
              <a:cs typeface="Quicksand"/>
              <a:sym typeface="Quicksand"/>
            </a:endParaRPr>
          </a:p>
          <a:p>
            <a:pPr indent="-304800" lvl="0" marL="457200" rtl="0" algn="l">
              <a:lnSpc>
                <a:spcPct val="100000"/>
              </a:lnSpc>
              <a:spcBef>
                <a:spcPts val="0"/>
              </a:spcBef>
              <a:spcAft>
                <a:spcPts val="0"/>
              </a:spcAft>
              <a:buClr>
                <a:srgbClr val="666666"/>
              </a:buClr>
              <a:buSzPts val="1200"/>
              <a:buFont typeface="Quicksand"/>
              <a:buAutoNum type="arabicPeriod"/>
            </a:pPr>
            <a:r>
              <a:rPr lang="en" sz="1200">
                <a:solidFill>
                  <a:srgbClr val="666666"/>
                </a:solidFill>
                <a:latin typeface="Quicksand"/>
                <a:ea typeface="Quicksand"/>
                <a:cs typeface="Quicksand"/>
                <a:sym typeface="Quicksand"/>
              </a:rPr>
              <a:t>Picture</a:t>
            </a:r>
            <a:endParaRPr sz="1200">
              <a:solidFill>
                <a:srgbClr val="666666"/>
              </a:solidFill>
              <a:latin typeface="Quicksand"/>
              <a:ea typeface="Quicksand"/>
              <a:cs typeface="Quicksand"/>
              <a:sym typeface="Quicksand"/>
            </a:endParaRPr>
          </a:p>
          <a:p>
            <a:pPr indent="-304800" lvl="0" marL="457200" rtl="0" algn="l">
              <a:lnSpc>
                <a:spcPct val="100000"/>
              </a:lnSpc>
              <a:spcBef>
                <a:spcPts val="0"/>
              </a:spcBef>
              <a:spcAft>
                <a:spcPts val="0"/>
              </a:spcAft>
              <a:buClr>
                <a:srgbClr val="666666"/>
              </a:buClr>
              <a:buSzPts val="1200"/>
              <a:buFont typeface="Quicksand"/>
              <a:buAutoNum type="arabicPeriod"/>
            </a:pPr>
            <a:r>
              <a:rPr lang="en" sz="1200">
                <a:solidFill>
                  <a:srgbClr val="666666"/>
                </a:solidFill>
                <a:latin typeface="Quicksand"/>
                <a:ea typeface="Quicksand"/>
                <a:cs typeface="Quicksand"/>
                <a:sym typeface="Quicksand"/>
              </a:rPr>
              <a:t>Role and name</a:t>
            </a:r>
            <a:endParaRPr sz="1200">
              <a:solidFill>
                <a:srgbClr val="666666"/>
              </a:solidFill>
              <a:latin typeface="Quicksand"/>
              <a:ea typeface="Quicksand"/>
              <a:cs typeface="Quicksand"/>
              <a:sym typeface="Quicksand"/>
            </a:endParaRPr>
          </a:p>
          <a:p>
            <a:pPr indent="-304800" lvl="0" marL="457200" rtl="0" algn="l">
              <a:lnSpc>
                <a:spcPct val="100000"/>
              </a:lnSpc>
              <a:spcBef>
                <a:spcPts val="0"/>
              </a:spcBef>
              <a:spcAft>
                <a:spcPts val="0"/>
              </a:spcAft>
              <a:buClr>
                <a:srgbClr val="666666"/>
              </a:buClr>
              <a:buSzPts val="1200"/>
              <a:buFont typeface="Quicksand"/>
              <a:buAutoNum type="arabicPeriod"/>
            </a:pPr>
            <a:r>
              <a:rPr lang="en" sz="1200">
                <a:solidFill>
                  <a:srgbClr val="666666"/>
                </a:solidFill>
                <a:latin typeface="Quicksand"/>
                <a:ea typeface="Quicksand"/>
                <a:cs typeface="Quicksand"/>
                <a:sym typeface="Quicksand"/>
              </a:rPr>
              <a:t>Any achievements as previous founders or employees</a:t>
            </a:r>
            <a:endParaRPr sz="1200">
              <a:solidFill>
                <a:srgbClr val="666666"/>
              </a:solidFill>
              <a:latin typeface="Quicksand"/>
              <a:ea typeface="Quicksand"/>
              <a:cs typeface="Quicksand"/>
              <a:sym typeface="Quicksand"/>
            </a:endParaRPr>
          </a:p>
          <a:p>
            <a:pPr indent="-304800" lvl="0" marL="457200" rtl="0" algn="l">
              <a:lnSpc>
                <a:spcPct val="100000"/>
              </a:lnSpc>
              <a:spcBef>
                <a:spcPts val="0"/>
              </a:spcBef>
              <a:spcAft>
                <a:spcPts val="0"/>
              </a:spcAft>
              <a:buClr>
                <a:srgbClr val="666666"/>
              </a:buClr>
              <a:buSzPts val="1200"/>
              <a:buFont typeface="Quicksand"/>
              <a:buAutoNum type="arabicPeriod"/>
            </a:pPr>
            <a:r>
              <a:rPr lang="en" sz="1200">
                <a:solidFill>
                  <a:srgbClr val="666666"/>
                </a:solidFill>
                <a:latin typeface="Quicksand"/>
                <a:ea typeface="Quicksand"/>
                <a:cs typeface="Quicksand"/>
                <a:sym typeface="Quicksand"/>
              </a:rPr>
              <a:t>Any logos that the investor might recognize (if anyone in the team has previously done a successful exit as founder or worked at a well-known and successful startup, investors usually wet their pants out of excitement…! Yes I’m serious!)</a:t>
            </a:r>
            <a:endParaRPr sz="1200">
              <a:solidFill>
                <a:srgbClr val="666666"/>
              </a:solidFill>
              <a:latin typeface="Quicksand"/>
              <a:ea typeface="Quicksand"/>
              <a:cs typeface="Quicksand"/>
              <a:sym typeface="Quicksand"/>
            </a:endParaRPr>
          </a:p>
          <a:p>
            <a:pPr indent="0" lvl="0" marL="0" rtl="0" algn="l">
              <a:spcBef>
                <a:spcPts val="0"/>
              </a:spcBef>
              <a:spcAft>
                <a:spcPts val="0"/>
              </a:spcAft>
              <a:buClr>
                <a:schemeClr val="dk2"/>
              </a:buClr>
              <a:buSzPts val="1100"/>
              <a:buFont typeface="Arial"/>
              <a:buNone/>
            </a:pPr>
            <a:r>
              <a:t/>
            </a:r>
            <a:endParaRPr/>
          </a:p>
          <a:p>
            <a:pPr indent="0" lvl="0" marL="0" rtl="0" algn="l">
              <a:spcBef>
                <a:spcPts val="1600"/>
              </a:spcBef>
              <a:spcAft>
                <a:spcPts val="1600"/>
              </a:spcAft>
              <a:buNone/>
            </a:pPr>
            <a:r>
              <a:t/>
            </a:r>
            <a:endParaRPr/>
          </a:p>
        </p:txBody>
      </p:sp>
      <p:sp>
        <p:nvSpPr>
          <p:cNvPr id="287" name="Google Shape;287;p34"/>
          <p:cNvSpPr txBox="1"/>
          <p:nvPr>
            <p:ph type="title"/>
          </p:nvPr>
        </p:nvSpPr>
        <p:spPr>
          <a:xfrm>
            <a:off x="311700" y="7353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6ED978"/>
                </a:solidFill>
                <a:latin typeface="Quicksand"/>
                <a:ea typeface="Quicksand"/>
                <a:cs typeface="Quicksand"/>
                <a:sym typeface="Quicksand"/>
              </a:rPr>
              <a:t>The Team</a:t>
            </a:r>
            <a:endParaRPr b="1" sz="2400">
              <a:solidFill>
                <a:srgbClr val="6ED978"/>
              </a:solidFill>
              <a:latin typeface="Quicksand"/>
              <a:ea typeface="Quicksand"/>
              <a:cs typeface="Quicksand"/>
              <a:sym typeface="Quicksand"/>
            </a:endParaRPr>
          </a:p>
          <a:p>
            <a:pPr indent="0" lvl="0" marL="0" rtl="0" algn="ctr">
              <a:spcBef>
                <a:spcPts val="0"/>
              </a:spcBef>
              <a:spcAft>
                <a:spcPts val="0"/>
              </a:spcAft>
              <a:buNone/>
            </a:pPr>
            <a:r>
              <a:t/>
            </a:r>
            <a:endParaRPr b="1" sz="2400">
              <a:solidFill>
                <a:srgbClr val="6ED978"/>
              </a:solidFill>
              <a:latin typeface="Quicksand"/>
              <a:ea typeface="Quicksand"/>
              <a:cs typeface="Quicksand"/>
              <a:sym typeface="Quicksand"/>
            </a:endParaRPr>
          </a:p>
          <a:p>
            <a:pPr indent="0" lvl="0" marL="0" rtl="0" algn="ctr">
              <a:spcBef>
                <a:spcPts val="0"/>
              </a:spcBef>
              <a:spcAft>
                <a:spcPts val="0"/>
              </a:spcAft>
              <a:buNone/>
            </a:pPr>
            <a:r>
              <a:t/>
            </a:r>
            <a:endParaRPr b="1" sz="2400">
              <a:solidFill>
                <a:srgbClr val="6ED978"/>
              </a:solidFill>
              <a:latin typeface="Quicksand"/>
              <a:ea typeface="Quicksand"/>
              <a:cs typeface="Quicksand"/>
              <a:sym typeface="Quicksand"/>
            </a:endParaRPr>
          </a:p>
        </p:txBody>
      </p:sp>
      <p:pic>
        <p:nvPicPr>
          <p:cNvPr id="288" name="Google Shape;288;p34"/>
          <p:cNvPicPr preferRelativeResize="0"/>
          <p:nvPr/>
        </p:nvPicPr>
        <p:blipFill>
          <a:blip r:embed="rId3">
            <a:alphaModFix/>
          </a:blip>
          <a:stretch>
            <a:fillRect/>
          </a:stretch>
        </p:blipFill>
        <p:spPr>
          <a:xfrm>
            <a:off x="6287108" y="0"/>
            <a:ext cx="2856895" cy="624499"/>
          </a:xfrm>
          <a:prstGeom prst="rect">
            <a:avLst/>
          </a:prstGeom>
          <a:noFill/>
          <a:ln>
            <a:noFill/>
          </a:ln>
        </p:spPr>
      </p:pic>
      <p:pic>
        <p:nvPicPr>
          <p:cNvPr id="289" name="Google Shape;289;p34"/>
          <p:cNvPicPr preferRelativeResize="0"/>
          <p:nvPr/>
        </p:nvPicPr>
        <p:blipFill>
          <a:blip r:embed="rId4">
            <a:alphaModFix/>
          </a:blip>
          <a:stretch>
            <a:fillRect/>
          </a:stretch>
        </p:blipFill>
        <p:spPr>
          <a:xfrm>
            <a:off x="464100" y="3019500"/>
            <a:ext cx="4147975" cy="1401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3" name="Shape 293"/>
        <p:cNvGrpSpPr/>
        <p:nvPr/>
      </p:nvGrpSpPr>
      <p:grpSpPr>
        <a:xfrm>
          <a:off x="0" y="0"/>
          <a:ext cx="0" cy="0"/>
          <a:chOff x="0" y="0"/>
          <a:chExt cx="0" cy="0"/>
        </a:xfrm>
      </p:grpSpPr>
      <p:pic>
        <p:nvPicPr>
          <p:cNvPr id="294" name="Google Shape;294;p35"/>
          <p:cNvPicPr preferRelativeResize="0"/>
          <p:nvPr/>
        </p:nvPicPr>
        <p:blipFill rotWithShape="1">
          <a:blip r:embed="rId3">
            <a:alphaModFix/>
          </a:blip>
          <a:srcRect b="19808" l="27835" r="25857" t="14228"/>
          <a:stretch/>
        </p:blipFill>
        <p:spPr>
          <a:xfrm>
            <a:off x="4875275" y="4142550"/>
            <a:ext cx="447725" cy="563046"/>
          </a:xfrm>
          <a:prstGeom prst="rect">
            <a:avLst/>
          </a:prstGeom>
          <a:noFill/>
          <a:ln>
            <a:noFill/>
          </a:ln>
        </p:spPr>
      </p:pic>
      <p:pic>
        <p:nvPicPr>
          <p:cNvPr id="295" name="Google Shape;295;p35"/>
          <p:cNvPicPr preferRelativeResize="0"/>
          <p:nvPr/>
        </p:nvPicPr>
        <p:blipFill rotWithShape="1">
          <a:blip r:embed="rId4">
            <a:alphaModFix/>
          </a:blip>
          <a:srcRect b="30452" l="17396" r="18574" t="27287"/>
          <a:stretch/>
        </p:blipFill>
        <p:spPr>
          <a:xfrm>
            <a:off x="2875250" y="4160850"/>
            <a:ext cx="1156902" cy="381763"/>
          </a:xfrm>
          <a:prstGeom prst="rect">
            <a:avLst/>
          </a:prstGeom>
          <a:noFill/>
          <a:ln>
            <a:noFill/>
          </a:ln>
        </p:spPr>
      </p:pic>
      <p:sp>
        <p:nvSpPr>
          <p:cNvPr id="296" name="Google Shape;296;p35"/>
          <p:cNvSpPr txBox="1"/>
          <p:nvPr>
            <p:ph type="title"/>
          </p:nvPr>
        </p:nvSpPr>
        <p:spPr>
          <a:xfrm>
            <a:off x="1307550" y="315600"/>
            <a:ext cx="6528900" cy="572700"/>
          </a:xfrm>
          <a:prstGeom prst="rect">
            <a:avLst/>
          </a:prstGeom>
          <a:solidFill>
            <a:srgbClr val="6ED978"/>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Quicksand"/>
                <a:ea typeface="Quicksand"/>
                <a:cs typeface="Quicksand"/>
                <a:sym typeface="Quicksand"/>
              </a:rPr>
              <a:t>An Experienced and Dedicated Team </a:t>
            </a:r>
            <a:endParaRPr sz="2400">
              <a:solidFill>
                <a:srgbClr val="FFFFFF"/>
              </a:solidFill>
              <a:latin typeface="Quicksand"/>
              <a:ea typeface="Quicksand"/>
              <a:cs typeface="Quicksand"/>
              <a:sym typeface="Quicksand"/>
            </a:endParaRPr>
          </a:p>
        </p:txBody>
      </p:sp>
      <p:sp>
        <p:nvSpPr>
          <p:cNvPr id="297" name="Google Shape;297;p35"/>
          <p:cNvSpPr txBox="1"/>
          <p:nvPr>
            <p:ph idx="1" type="body"/>
          </p:nvPr>
        </p:nvSpPr>
        <p:spPr>
          <a:xfrm>
            <a:off x="331800" y="2841150"/>
            <a:ext cx="2106600" cy="1450800"/>
          </a:xfrm>
          <a:prstGeom prst="rect">
            <a:avLst/>
          </a:prstGeom>
        </p:spPr>
        <p:txBody>
          <a:bodyPr anchorCtr="0" anchor="t" bIns="91425" lIns="91425" spcFirstLastPara="1" rIns="57600" wrap="square" tIns="91425">
            <a:noAutofit/>
          </a:bodyPr>
          <a:lstStyle/>
          <a:p>
            <a:pPr indent="0" lvl="0" marL="0" rtl="0" algn="ctr">
              <a:spcBef>
                <a:spcPts val="0"/>
              </a:spcBef>
              <a:spcAft>
                <a:spcPts val="0"/>
              </a:spcAft>
              <a:buNone/>
            </a:pPr>
            <a:r>
              <a:rPr b="1" lang="en" sz="1200">
                <a:solidFill>
                  <a:srgbClr val="605E5E"/>
                </a:solidFill>
                <a:latin typeface="Quicksand"/>
                <a:ea typeface="Quicksand"/>
                <a:cs typeface="Quicksand"/>
                <a:sym typeface="Quicksand"/>
              </a:rPr>
              <a:t>CEO</a:t>
            </a:r>
            <a:br>
              <a:rPr b="1" lang="en" sz="1200">
                <a:solidFill>
                  <a:srgbClr val="605E5E"/>
                </a:solidFill>
                <a:latin typeface="Quicksand"/>
                <a:ea typeface="Quicksand"/>
                <a:cs typeface="Quicksand"/>
                <a:sym typeface="Quicksand"/>
              </a:rPr>
            </a:br>
            <a:r>
              <a:rPr b="1" lang="en" sz="1200">
                <a:solidFill>
                  <a:srgbClr val="605E5E"/>
                </a:solidFill>
                <a:latin typeface="Quicksand"/>
                <a:ea typeface="Quicksand"/>
                <a:cs typeface="Quicksand"/>
                <a:sym typeface="Quicksand"/>
              </a:rPr>
              <a:t>Albert Samson</a:t>
            </a:r>
            <a:endParaRPr b="1" sz="1200">
              <a:solidFill>
                <a:srgbClr val="605E5E"/>
              </a:solidFill>
              <a:latin typeface="Quicksand"/>
              <a:ea typeface="Quicksand"/>
              <a:cs typeface="Quicksand"/>
              <a:sym typeface="Quicksand"/>
            </a:endParaRPr>
          </a:p>
          <a:p>
            <a:pPr indent="0" lvl="0" marL="0" rtl="0" algn="ctr">
              <a:spcBef>
                <a:spcPts val="1600"/>
              </a:spcBef>
              <a:spcAft>
                <a:spcPts val="1600"/>
              </a:spcAft>
              <a:buNone/>
            </a:pPr>
            <a:r>
              <a:rPr lang="en" sz="1100">
                <a:solidFill>
                  <a:srgbClr val="605E5E"/>
                </a:solidFill>
                <a:latin typeface="Quicksand"/>
                <a:ea typeface="Quicksand"/>
                <a:cs typeface="Quicksand"/>
                <a:sym typeface="Quicksand"/>
              </a:rPr>
              <a:t>Experienced Project Manager. Scaled a new business line from $1M to $50M in revenue.</a:t>
            </a:r>
            <a:r>
              <a:rPr lang="en" sz="1200">
                <a:solidFill>
                  <a:srgbClr val="605E5E"/>
                </a:solidFill>
                <a:latin typeface="Quicksand"/>
                <a:ea typeface="Quicksand"/>
                <a:cs typeface="Quicksand"/>
                <a:sym typeface="Quicksand"/>
              </a:rPr>
              <a:t>  </a:t>
            </a:r>
            <a:br>
              <a:rPr b="1" lang="en" sz="1200">
                <a:solidFill>
                  <a:srgbClr val="605E5E"/>
                </a:solidFill>
                <a:latin typeface="Quicksand"/>
                <a:ea typeface="Quicksand"/>
                <a:cs typeface="Quicksand"/>
                <a:sym typeface="Quicksand"/>
              </a:rPr>
            </a:br>
            <a:br>
              <a:rPr b="1" lang="en" sz="1200">
                <a:solidFill>
                  <a:srgbClr val="605E5E"/>
                </a:solidFill>
                <a:latin typeface="Quicksand"/>
                <a:ea typeface="Quicksand"/>
                <a:cs typeface="Quicksand"/>
                <a:sym typeface="Quicksand"/>
              </a:rPr>
            </a:br>
            <a:endParaRPr b="1" sz="1200">
              <a:solidFill>
                <a:srgbClr val="605E5E"/>
              </a:solidFill>
              <a:latin typeface="Quicksand"/>
              <a:ea typeface="Quicksand"/>
              <a:cs typeface="Quicksand"/>
              <a:sym typeface="Quicksand"/>
            </a:endParaRPr>
          </a:p>
        </p:txBody>
      </p:sp>
      <p:pic>
        <p:nvPicPr>
          <p:cNvPr id="298" name="Google Shape;298;p35"/>
          <p:cNvPicPr preferRelativeResize="0"/>
          <p:nvPr/>
        </p:nvPicPr>
        <p:blipFill>
          <a:blip r:embed="rId5">
            <a:alphaModFix/>
          </a:blip>
          <a:stretch>
            <a:fillRect/>
          </a:stretch>
        </p:blipFill>
        <p:spPr>
          <a:xfrm>
            <a:off x="619200" y="1250438"/>
            <a:ext cx="1531800" cy="1531800"/>
          </a:xfrm>
          <a:prstGeom prst="flowChartConnector">
            <a:avLst/>
          </a:prstGeom>
          <a:noFill/>
          <a:ln cap="flat" cmpd="sng" w="9525">
            <a:solidFill>
              <a:srgbClr val="B7B7B7"/>
            </a:solidFill>
            <a:prstDash val="solid"/>
            <a:round/>
            <a:headEnd len="sm" w="sm" type="none"/>
            <a:tailEnd len="sm" w="sm" type="none"/>
          </a:ln>
        </p:spPr>
      </p:pic>
      <p:pic>
        <p:nvPicPr>
          <p:cNvPr id="299" name="Google Shape;299;p35"/>
          <p:cNvPicPr preferRelativeResize="0"/>
          <p:nvPr/>
        </p:nvPicPr>
        <p:blipFill>
          <a:blip r:embed="rId6">
            <a:alphaModFix/>
          </a:blip>
          <a:stretch>
            <a:fillRect/>
          </a:stretch>
        </p:blipFill>
        <p:spPr>
          <a:xfrm>
            <a:off x="1678350" y="4127874"/>
            <a:ext cx="447725" cy="447725"/>
          </a:xfrm>
          <a:prstGeom prst="rect">
            <a:avLst/>
          </a:prstGeom>
          <a:noFill/>
          <a:ln>
            <a:noFill/>
          </a:ln>
        </p:spPr>
      </p:pic>
      <p:pic>
        <p:nvPicPr>
          <p:cNvPr id="300" name="Google Shape;300;p35"/>
          <p:cNvPicPr preferRelativeResize="0"/>
          <p:nvPr/>
        </p:nvPicPr>
        <p:blipFill rotWithShape="1">
          <a:blip r:embed="rId7">
            <a:alphaModFix/>
          </a:blip>
          <a:srcRect b="21203" l="0" r="4168" t="0"/>
          <a:stretch/>
        </p:blipFill>
        <p:spPr>
          <a:xfrm>
            <a:off x="581450" y="4160850"/>
            <a:ext cx="998275" cy="381775"/>
          </a:xfrm>
          <a:prstGeom prst="rect">
            <a:avLst/>
          </a:prstGeom>
          <a:noFill/>
          <a:ln>
            <a:noFill/>
          </a:ln>
        </p:spPr>
      </p:pic>
      <p:sp>
        <p:nvSpPr>
          <p:cNvPr id="301" name="Google Shape;301;p35"/>
          <p:cNvSpPr txBox="1"/>
          <p:nvPr>
            <p:ph idx="1" type="body"/>
          </p:nvPr>
        </p:nvSpPr>
        <p:spPr>
          <a:xfrm>
            <a:off x="2390875" y="2841138"/>
            <a:ext cx="2106600" cy="1450800"/>
          </a:xfrm>
          <a:prstGeom prst="rect">
            <a:avLst/>
          </a:prstGeom>
        </p:spPr>
        <p:txBody>
          <a:bodyPr anchorCtr="0" anchor="t" bIns="91425" lIns="91425" spcFirstLastPara="1" rIns="57600" wrap="square" tIns="91425">
            <a:noAutofit/>
          </a:bodyPr>
          <a:lstStyle/>
          <a:p>
            <a:pPr indent="0" lvl="0" marL="0" rtl="0" algn="ctr">
              <a:spcBef>
                <a:spcPts val="0"/>
              </a:spcBef>
              <a:spcAft>
                <a:spcPts val="0"/>
              </a:spcAft>
              <a:buNone/>
            </a:pPr>
            <a:r>
              <a:rPr b="1" lang="en" sz="1200">
                <a:solidFill>
                  <a:srgbClr val="605E5E"/>
                </a:solidFill>
                <a:latin typeface="Quicksand"/>
                <a:ea typeface="Quicksand"/>
                <a:cs typeface="Quicksand"/>
                <a:sym typeface="Quicksand"/>
              </a:rPr>
              <a:t>CPO</a:t>
            </a:r>
            <a:br>
              <a:rPr b="1" lang="en" sz="1200">
                <a:solidFill>
                  <a:srgbClr val="605E5E"/>
                </a:solidFill>
                <a:latin typeface="Quicksand"/>
                <a:ea typeface="Quicksand"/>
                <a:cs typeface="Quicksand"/>
                <a:sym typeface="Quicksand"/>
              </a:rPr>
            </a:br>
            <a:r>
              <a:rPr b="1" lang="en" sz="1200">
                <a:solidFill>
                  <a:srgbClr val="605E5E"/>
                </a:solidFill>
                <a:latin typeface="Quicksand"/>
                <a:ea typeface="Quicksand"/>
                <a:cs typeface="Quicksand"/>
                <a:sym typeface="Quicksand"/>
              </a:rPr>
              <a:t>Anna Carlos</a:t>
            </a:r>
            <a:endParaRPr b="1" sz="1200">
              <a:solidFill>
                <a:srgbClr val="605E5E"/>
              </a:solidFill>
              <a:latin typeface="Quicksand"/>
              <a:ea typeface="Quicksand"/>
              <a:cs typeface="Quicksand"/>
              <a:sym typeface="Quicksand"/>
            </a:endParaRPr>
          </a:p>
          <a:p>
            <a:pPr indent="0" lvl="0" marL="0" rtl="0" algn="ctr">
              <a:spcBef>
                <a:spcPts val="1600"/>
              </a:spcBef>
              <a:spcAft>
                <a:spcPts val="1600"/>
              </a:spcAft>
              <a:buNone/>
            </a:pPr>
            <a:r>
              <a:rPr lang="en" sz="1100">
                <a:solidFill>
                  <a:srgbClr val="605E5E"/>
                </a:solidFill>
                <a:latin typeface="Quicksand"/>
                <a:ea typeface="Quicksand"/>
                <a:cs typeface="Quicksand"/>
                <a:sym typeface="Quicksand"/>
              </a:rPr>
              <a:t>Previous Product Manager at Google. Increased revenue per user with 50 %. </a:t>
            </a:r>
            <a:endParaRPr b="1" sz="1100">
              <a:solidFill>
                <a:srgbClr val="605E5E"/>
              </a:solidFill>
              <a:latin typeface="Quicksand"/>
              <a:ea typeface="Quicksand"/>
              <a:cs typeface="Quicksand"/>
              <a:sym typeface="Quicksand"/>
            </a:endParaRPr>
          </a:p>
        </p:txBody>
      </p:sp>
      <p:pic>
        <p:nvPicPr>
          <p:cNvPr id="302" name="Google Shape;302;p35"/>
          <p:cNvPicPr preferRelativeResize="0"/>
          <p:nvPr/>
        </p:nvPicPr>
        <p:blipFill>
          <a:blip r:embed="rId8">
            <a:alphaModFix/>
          </a:blip>
          <a:stretch>
            <a:fillRect/>
          </a:stretch>
        </p:blipFill>
        <p:spPr>
          <a:xfrm>
            <a:off x="2678275" y="1248163"/>
            <a:ext cx="1531800" cy="1531800"/>
          </a:xfrm>
          <a:prstGeom prst="flowChartConnector">
            <a:avLst/>
          </a:prstGeom>
          <a:noFill/>
          <a:ln cap="flat" cmpd="sng" w="9525">
            <a:solidFill>
              <a:srgbClr val="B7B7B7"/>
            </a:solidFill>
            <a:prstDash val="solid"/>
            <a:round/>
            <a:headEnd len="sm" w="sm" type="none"/>
            <a:tailEnd len="sm" w="sm" type="none"/>
          </a:ln>
        </p:spPr>
      </p:pic>
      <p:pic>
        <p:nvPicPr>
          <p:cNvPr id="303" name="Google Shape;303;p35"/>
          <p:cNvPicPr preferRelativeResize="0"/>
          <p:nvPr/>
        </p:nvPicPr>
        <p:blipFill rotWithShape="1">
          <a:blip r:embed="rId9">
            <a:alphaModFix/>
          </a:blip>
          <a:srcRect b="24755" l="9313" r="40422" t="0"/>
          <a:stretch/>
        </p:blipFill>
        <p:spPr>
          <a:xfrm>
            <a:off x="6796425" y="1248174"/>
            <a:ext cx="1531800" cy="1531800"/>
          </a:xfrm>
          <a:prstGeom prst="flowChartConnector">
            <a:avLst/>
          </a:prstGeom>
          <a:noFill/>
          <a:ln cap="flat" cmpd="sng" w="9525">
            <a:solidFill>
              <a:srgbClr val="B7B7B7"/>
            </a:solidFill>
            <a:prstDash val="solid"/>
            <a:round/>
            <a:headEnd len="sm" w="sm" type="none"/>
            <a:tailEnd len="sm" w="sm" type="none"/>
          </a:ln>
        </p:spPr>
      </p:pic>
      <p:sp>
        <p:nvSpPr>
          <p:cNvPr id="304" name="Google Shape;304;p35"/>
          <p:cNvSpPr txBox="1"/>
          <p:nvPr>
            <p:ph idx="1" type="body"/>
          </p:nvPr>
        </p:nvSpPr>
        <p:spPr>
          <a:xfrm>
            <a:off x="6590325" y="2842025"/>
            <a:ext cx="2164200" cy="1325700"/>
          </a:xfrm>
          <a:prstGeom prst="rect">
            <a:avLst/>
          </a:prstGeom>
        </p:spPr>
        <p:txBody>
          <a:bodyPr anchorCtr="0" anchor="t" bIns="91425" lIns="91425" spcFirstLastPara="1" rIns="57600" wrap="square" tIns="91425">
            <a:noAutofit/>
          </a:bodyPr>
          <a:lstStyle/>
          <a:p>
            <a:pPr indent="0" lvl="0" marL="0" rtl="0" algn="ctr">
              <a:spcBef>
                <a:spcPts val="0"/>
              </a:spcBef>
              <a:spcAft>
                <a:spcPts val="0"/>
              </a:spcAft>
              <a:buNone/>
            </a:pPr>
            <a:r>
              <a:rPr b="1" lang="en" sz="1200">
                <a:solidFill>
                  <a:srgbClr val="605E5E"/>
                </a:solidFill>
                <a:latin typeface="Quicksand"/>
                <a:ea typeface="Quicksand"/>
                <a:cs typeface="Quicksand"/>
                <a:sym typeface="Quicksand"/>
              </a:rPr>
              <a:t>Advisor</a:t>
            </a:r>
            <a:br>
              <a:rPr b="1" lang="en" sz="1200">
                <a:solidFill>
                  <a:srgbClr val="605E5E"/>
                </a:solidFill>
                <a:latin typeface="Quicksand"/>
                <a:ea typeface="Quicksand"/>
                <a:cs typeface="Quicksand"/>
                <a:sym typeface="Quicksand"/>
              </a:rPr>
            </a:br>
            <a:r>
              <a:rPr b="1" lang="en" sz="1200">
                <a:solidFill>
                  <a:srgbClr val="605E5E"/>
                </a:solidFill>
                <a:latin typeface="Quicksand"/>
                <a:ea typeface="Quicksand"/>
                <a:cs typeface="Quicksand"/>
                <a:sym typeface="Quicksand"/>
              </a:rPr>
              <a:t>Chris Cooper, PhD</a:t>
            </a:r>
            <a:endParaRPr b="1" sz="1200">
              <a:solidFill>
                <a:srgbClr val="605E5E"/>
              </a:solidFill>
              <a:latin typeface="Quicksand"/>
              <a:ea typeface="Quicksand"/>
              <a:cs typeface="Quicksand"/>
              <a:sym typeface="Quicksand"/>
            </a:endParaRPr>
          </a:p>
          <a:p>
            <a:pPr indent="0" lvl="0" marL="0" rtl="0" algn="ctr">
              <a:spcBef>
                <a:spcPts val="1600"/>
              </a:spcBef>
              <a:spcAft>
                <a:spcPts val="1600"/>
              </a:spcAft>
              <a:buNone/>
            </a:pPr>
            <a:r>
              <a:rPr lang="en" sz="1100">
                <a:solidFill>
                  <a:srgbClr val="605E5E"/>
                </a:solidFill>
                <a:latin typeface="Quicksand"/>
                <a:ea typeface="Quicksand"/>
                <a:cs typeface="Quicksand"/>
                <a:sym typeface="Quicksand"/>
              </a:rPr>
              <a:t>Previous CEO, experienced board member in the food industry.</a:t>
            </a:r>
            <a:endParaRPr b="1" sz="1100">
              <a:solidFill>
                <a:srgbClr val="605E5E"/>
              </a:solidFill>
              <a:latin typeface="Quicksand"/>
              <a:ea typeface="Quicksand"/>
              <a:cs typeface="Quicksand"/>
              <a:sym typeface="Quicksand"/>
            </a:endParaRPr>
          </a:p>
        </p:txBody>
      </p:sp>
      <p:pic>
        <p:nvPicPr>
          <p:cNvPr id="305" name="Google Shape;305;p35"/>
          <p:cNvPicPr preferRelativeResize="0"/>
          <p:nvPr/>
        </p:nvPicPr>
        <p:blipFill>
          <a:blip r:embed="rId10">
            <a:alphaModFix/>
          </a:blip>
          <a:stretch>
            <a:fillRect/>
          </a:stretch>
        </p:blipFill>
        <p:spPr>
          <a:xfrm>
            <a:off x="7754009" y="4084653"/>
            <a:ext cx="807538" cy="572699"/>
          </a:xfrm>
          <a:prstGeom prst="rect">
            <a:avLst/>
          </a:prstGeom>
          <a:noFill/>
          <a:ln>
            <a:noFill/>
          </a:ln>
        </p:spPr>
      </p:pic>
      <p:pic>
        <p:nvPicPr>
          <p:cNvPr id="306" name="Google Shape;306;p35"/>
          <p:cNvPicPr preferRelativeResize="0"/>
          <p:nvPr/>
        </p:nvPicPr>
        <p:blipFill rotWithShape="1">
          <a:blip r:embed="rId11">
            <a:alphaModFix/>
          </a:blip>
          <a:srcRect b="31799" l="6163" r="6155" t="5762"/>
          <a:stretch/>
        </p:blipFill>
        <p:spPr>
          <a:xfrm>
            <a:off x="4737350" y="1252687"/>
            <a:ext cx="1531800" cy="1527300"/>
          </a:xfrm>
          <a:prstGeom prst="flowChartConnector">
            <a:avLst/>
          </a:prstGeom>
          <a:noFill/>
          <a:ln cap="flat" cmpd="sng" w="9525">
            <a:solidFill>
              <a:srgbClr val="B7B7B7"/>
            </a:solidFill>
            <a:prstDash val="solid"/>
            <a:round/>
            <a:headEnd len="sm" w="sm" type="none"/>
            <a:tailEnd len="sm" w="sm" type="none"/>
          </a:ln>
        </p:spPr>
      </p:pic>
      <p:sp>
        <p:nvSpPr>
          <p:cNvPr id="307" name="Google Shape;307;p35"/>
          <p:cNvSpPr txBox="1"/>
          <p:nvPr>
            <p:ph idx="1" type="body"/>
          </p:nvPr>
        </p:nvSpPr>
        <p:spPr>
          <a:xfrm>
            <a:off x="4469000" y="2841150"/>
            <a:ext cx="2068500" cy="1450800"/>
          </a:xfrm>
          <a:prstGeom prst="rect">
            <a:avLst/>
          </a:prstGeom>
        </p:spPr>
        <p:txBody>
          <a:bodyPr anchorCtr="0" anchor="t" bIns="91425" lIns="91425" spcFirstLastPara="1" rIns="57600" wrap="square" tIns="91425">
            <a:noAutofit/>
          </a:bodyPr>
          <a:lstStyle/>
          <a:p>
            <a:pPr indent="0" lvl="0" marL="0" rtl="0" algn="ctr">
              <a:spcBef>
                <a:spcPts val="0"/>
              </a:spcBef>
              <a:spcAft>
                <a:spcPts val="0"/>
              </a:spcAft>
              <a:buNone/>
            </a:pPr>
            <a:r>
              <a:rPr b="1" lang="en" sz="1200">
                <a:solidFill>
                  <a:srgbClr val="605E5E"/>
                </a:solidFill>
                <a:latin typeface="Quicksand"/>
                <a:ea typeface="Quicksand"/>
                <a:cs typeface="Quicksand"/>
                <a:sym typeface="Quicksand"/>
              </a:rPr>
              <a:t>CTO</a:t>
            </a:r>
            <a:br>
              <a:rPr b="1" lang="en" sz="1200">
                <a:solidFill>
                  <a:srgbClr val="605E5E"/>
                </a:solidFill>
                <a:latin typeface="Quicksand"/>
                <a:ea typeface="Quicksand"/>
                <a:cs typeface="Quicksand"/>
                <a:sym typeface="Quicksand"/>
              </a:rPr>
            </a:br>
            <a:r>
              <a:rPr b="1" lang="en" sz="1200">
                <a:solidFill>
                  <a:srgbClr val="605E5E"/>
                </a:solidFill>
                <a:latin typeface="Quicksand"/>
                <a:ea typeface="Quicksand"/>
                <a:cs typeface="Quicksand"/>
                <a:sym typeface="Quicksand"/>
              </a:rPr>
              <a:t>Phoebe Chen</a:t>
            </a:r>
            <a:endParaRPr b="1" sz="1200">
              <a:solidFill>
                <a:srgbClr val="605E5E"/>
              </a:solidFill>
              <a:latin typeface="Quicksand"/>
              <a:ea typeface="Quicksand"/>
              <a:cs typeface="Quicksand"/>
              <a:sym typeface="Quicksand"/>
            </a:endParaRPr>
          </a:p>
          <a:p>
            <a:pPr indent="0" lvl="0" marL="0" rtl="0" algn="ctr">
              <a:spcBef>
                <a:spcPts val="1600"/>
              </a:spcBef>
              <a:spcAft>
                <a:spcPts val="1600"/>
              </a:spcAft>
              <a:buNone/>
            </a:pPr>
            <a:r>
              <a:rPr lang="en" sz="1100">
                <a:solidFill>
                  <a:srgbClr val="605E5E"/>
                </a:solidFill>
                <a:latin typeface="Quicksand"/>
                <a:ea typeface="Quicksand"/>
                <a:cs typeface="Quicksand"/>
                <a:sym typeface="Quicksand"/>
              </a:rPr>
              <a:t>Previous CTO at the startup FoodyTech, which was acquired for $50M. </a:t>
            </a:r>
            <a:endParaRPr b="1" sz="1100">
              <a:solidFill>
                <a:srgbClr val="605E5E"/>
              </a:solidFill>
              <a:latin typeface="Quicksand"/>
              <a:ea typeface="Quicksand"/>
              <a:cs typeface="Quicksand"/>
              <a:sym typeface="Quicksand"/>
            </a:endParaRPr>
          </a:p>
        </p:txBody>
      </p:sp>
      <p:pic>
        <p:nvPicPr>
          <p:cNvPr id="308" name="Google Shape;308;p35"/>
          <p:cNvPicPr preferRelativeResize="0"/>
          <p:nvPr/>
        </p:nvPicPr>
        <p:blipFill>
          <a:blip r:embed="rId12">
            <a:alphaModFix/>
          </a:blip>
          <a:stretch>
            <a:fillRect/>
          </a:stretch>
        </p:blipFill>
        <p:spPr>
          <a:xfrm>
            <a:off x="5327675" y="4154224"/>
            <a:ext cx="960826" cy="540459"/>
          </a:xfrm>
          <a:prstGeom prst="rect">
            <a:avLst/>
          </a:prstGeom>
          <a:noFill/>
          <a:ln>
            <a:noFill/>
          </a:ln>
        </p:spPr>
      </p:pic>
      <p:pic>
        <p:nvPicPr>
          <p:cNvPr id="309" name="Google Shape;309;p35"/>
          <p:cNvPicPr preferRelativeResize="0"/>
          <p:nvPr/>
        </p:nvPicPr>
        <p:blipFill>
          <a:blip r:embed="rId13">
            <a:alphaModFix/>
          </a:blip>
          <a:stretch>
            <a:fillRect/>
          </a:stretch>
        </p:blipFill>
        <p:spPr>
          <a:xfrm>
            <a:off x="6886350" y="4269175"/>
            <a:ext cx="807550" cy="240244"/>
          </a:xfrm>
          <a:prstGeom prst="rect">
            <a:avLst/>
          </a:prstGeom>
          <a:noFill/>
          <a:ln>
            <a:noFill/>
          </a:ln>
        </p:spPr>
      </p:pic>
      <p:sp>
        <p:nvSpPr>
          <p:cNvPr id="310" name="Google Shape;310;p35"/>
          <p:cNvSpPr txBox="1"/>
          <p:nvPr/>
        </p:nvSpPr>
        <p:spPr>
          <a:xfrm>
            <a:off x="0" y="0"/>
            <a:ext cx="3145800" cy="4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200">
                <a:solidFill>
                  <a:srgbClr val="6ED978"/>
                </a:solidFill>
                <a:latin typeface="Quicksand"/>
                <a:ea typeface="Quicksand"/>
                <a:cs typeface="Quicksand"/>
                <a:sym typeface="Quicksand"/>
              </a:rPr>
              <a:t>7. Team</a:t>
            </a:r>
            <a:endParaRPr sz="1200">
              <a:solidFill>
                <a:srgbClr val="6ED978"/>
              </a:solidFill>
              <a:latin typeface="Playfair Display"/>
              <a:ea typeface="Playfair Display"/>
              <a:cs typeface="Playfair Display"/>
              <a:sym typeface="Playfair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6"/>
          <p:cNvSpPr txBox="1"/>
          <p:nvPr>
            <p:ph idx="1" type="body"/>
          </p:nvPr>
        </p:nvSpPr>
        <p:spPr>
          <a:xfrm>
            <a:off x="787300" y="1551550"/>
            <a:ext cx="3999900" cy="333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In this slide you tell the investor how much you want to raise and very briefly what you want to achieve with this. This also allows for them to see if the investment you’re seeking is within their scope.</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At this stage in the process you don’t need to explain too many details. When you meet, you will talk in greater detail about how you will deploy the capital and reach the goal. Remember that this is a teaser, this is only to make them interested in talking to you. </a:t>
            </a:r>
            <a:endParaRPr sz="1200">
              <a:solidFill>
                <a:srgbClr val="666666"/>
              </a:solidFill>
              <a:latin typeface="Quicksand"/>
              <a:ea typeface="Quicksand"/>
              <a:cs typeface="Quicksand"/>
              <a:sym typeface="Quicksand"/>
            </a:endParaRPr>
          </a:p>
          <a:p>
            <a:pPr indent="0" lvl="0" marL="0" rtl="0" algn="l">
              <a:spcBef>
                <a:spcPts val="0"/>
              </a:spcBef>
              <a:spcAft>
                <a:spcPts val="1600"/>
              </a:spcAft>
              <a:buNone/>
            </a:pPr>
            <a:r>
              <a:t/>
            </a:r>
            <a:endParaRPr/>
          </a:p>
        </p:txBody>
      </p:sp>
      <p:sp>
        <p:nvSpPr>
          <p:cNvPr id="316" name="Google Shape;316;p36"/>
          <p:cNvSpPr txBox="1"/>
          <p:nvPr>
            <p:ph type="title"/>
          </p:nvPr>
        </p:nvSpPr>
        <p:spPr>
          <a:xfrm>
            <a:off x="311700" y="7353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6ED978"/>
                </a:solidFill>
                <a:latin typeface="Quicksand"/>
                <a:ea typeface="Quicksand"/>
                <a:cs typeface="Quicksand"/>
                <a:sym typeface="Quicksand"/>
              </a:rPr>
              <a:t>The Ask</a:t>
            </a:r>
            <a:endParaRPr b="1" sz="2400">
              <a:solidFill>
                <a:srgbClr val="6ED978"/>
              </a:solidFill>
              <a:latin typeface="Quicksand"/>
              <a:ea typeface="Quicksand"/>
              <a:cs typeface="Quicksand"/>
              <a:sym typeface="Quicksand"/>
            </a:endParaRPr>
          </a:p>
        </p:txBody>
      </p:sp>
      <p:pic>
        <p:nvPicPr>
          <p:cNvPr id="317" name="Google Shape;317;p36"/>
          <p:cNvPicPr preferRelativeResize="0"/>
          <p:nvPr/>
        </p:nvPicPr>
        <p:blipFill>
          <a:blip r:embed="rId3">
            <a:alphaModFix/>
          </a:blip>
          <a:stretch>
            <a:fillRect/>
          </a:stretch>
        </p:blipFill>
        <p:spPr>
          <a:xfrm>
            <a:off x="6287108" y="0"/>
            <a:ext cx="2856895" cy="624499"/>
          </a:xfrm>
          <a:prstGeom prst="rect">
            <a:avLst/>
          </a:prstGeom>
          <a:noFill/>
          <a:ln>
            <a:noFill/>
          </a:ln>
        </p:spPr>
      </p:pic>
      <p:pic>
        <p:nvPicPr>
          <p:cNvPr id="318" name="Google Shape;318;p36"/>
          <p:cNvPicPr preferRelativeResize="0"/>
          <p:nvPr/>
        </p:nvPicPr>
        <p:blipFill>
          <a:blip r:embed="rId4">
            <a:alphaModFix/>
          </a:blip>
          <a:stretch>
            <a:fillRect/>
          </a:stretch>
        </p:blipFill>
        <p:spPr>
          <a:xfrm>
            <a:off x="4571995" y="1551550"/>
            <a:ext cx="4460405" cy="3724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2" name="Shape 322"/>
        <p:cNvGrpSpPr/>
        <p:nvPr/>
      </p:nvGrpSpPr>
      <p:grpSpPr>
        <a:xfrm>
          <a:off x="0" y="0"/>
          <a:ext cx="0" cy="0"/>
          <a:chOff x="0" y="0"/>
          <a:chExt cx="0" cy="0"/>
        </a:xfrm>
      </p:grpSpPr>
      <p:sp>
        <p:nvSpPr>
          <p:cNvPr id="323" name="Google Shape;323;p37"/>
          <p:cNvSpPr txBox="1"/>
          <p:nvPr/>
        </p:nvSpPr>
        <p:spPr>
          <a:xfrm>
            <a:off x="0" y="0"/>
            <a:ext cx="7494300" cy="4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200">
                <a:solidFill>
                  <a:srgbClr val="6ED978"/>
                </a:solidFill>
                <a:latin typeface="Quicksand"/>
                <a:ea typeface="Quicksand"/>
                <a:cs typeface="Quicksand"/>
                <a:sym typeface="Quicksand"/>
              </a:rPr>
              <a:t>8. The Ask</a:t>
            </a:r>
            <a:endParaRPr b="1" sz="1200">
              <a:solidFill>
                <a:srgbClr val="6ED978"/>
              </a:solidFill>
              <a:latin typeface="Quicksand"/>
              <a:ea typeface="Quicksand"/>
              <a:cs typeface="Quicksand"/>
              <a:sym typeface="Quicksand"/>
            </a:endParaRPr>
          </a:p>
        </p:txBody>
      </p:sp>
      <p:sp>
        <p:nvSpPr>
          <p:cNvPr id="324" name="Google Shape;324;p37"/>
          <p:cNvSpPr txBox="1"/>
          <p:nvPr>
            <p:ph type="title"/>
          </p:nvPr>
        </p:nvSpPr>
        <p:spPr>
          <a:xfrm>
            <a:off x="449100" y="1126675"/>
            <a:ext cx="8245800" cy="2887500"/>
          </a:xfrm>
          <a:prstGeom prst="rect">
            <a:avLst/>
          </a:prstGeom>
          <a:solidFill>
            <a:srgbClr val="6ED978"/>
          </a:solidFill>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br>
              <a:rPr lang="en" sz="4500">
                <a:solidFill>
                  <a:srgbClr val="FFFFFF"/>
                </a:solidFill>
                <a:latin typeface="Quicksand"/>
                <a:ea typeface="Quicksand"/>
                <a:cs typeface="Quicksand"/>
                <a:sym typeface="Quicksand"/>
              </a:rPr>
            </a:br>
            <a:r>
              <a:rPr b="0" lang="en" sz="4500">
                <a:solidFill>
                  <a:srgbClr val="FFFFFF"/>
                </a:solidFill>
                <a:latin typeface="Quicksand"/>
                <a:ea typeface="Quicksand"/>
                <a:cs typeface="Quicksand"/>
                <a:sym typeface="Quicksand"/>
              </a:rPr>
              <a:t>We Are Looking to Raise</a:t>
            </a:r>
            <a:r>
              <a:rPr lang="en" sz="4500">
                <a:solidFill>
                  <a:srgbClr val="FFFFFF"/>
                </a:solidFill>
                <a:latin typeface="Quicksand"/>
                <a:ea typeface="Quicksand"/>
                <a:cs typeface="Quicksand"/>
                <a:sym typeface="Quicksand"/>
              </a:rPr>
              <a:t> </a:t>
            </a:r>
            <a:r>
              <a:rPr b="1" lang="en" sz="4500">
                <a:solidFill>
                  <a:srgbClr val="FFFFFF"/>
                </a:solidFill>
                <a:latin typeface="Quicksand"/>
                <a:ea typeface="Quicksand"/>
                <a:cs typeface="Quicksand"/>
                <a:sym typeface="Quicksand"/>
              </a:rPr>
              <a:t>$1M</a:t>
            </a:r>
            <a:r>
              <a:rPr b="0" lang="en" sz="4500">
                <a:solidFill>
                  <a:srgbClr val="FFFFFF"/>
                </a:solidFill>
                <a:latin typeface="Quicksand"/>
                <a:ea typeface="Quicksand"/>
                <a:cs typeface="Quicksand"/>
                <a:sym typeface="Quicksand"/>
              </a:rPr>
              <a:t> </a:t>
            </a:r>
            <a:endParaRPr b="0" sz="4500">
              <a:solidFill>
                <a:srgbClr val="FFFFFF"/>
              </a:solidFill>
              <a:latin typeface="Quicksand"/>
              <a:ea typeface="Quicksand"/>
              <a:cs typeface="Quicksand"/>
              <a:sym typeface="Quicksand"/>
            </a:endParaRPr>
          </a:p>
          <a:p>
            <a:pPr indent="0" lvl="0" marL="0" rtl="0" algn="ctr">
              <a:spcBef>
                <a:spcPts val="0"/>
              </a:spcBef>
              <a:spcAft>
                <a:spcPts val="0"/>
              </a:spcAft>
              <a:buClr>
                <a:schemeClr val="dk2"/>
              </a:buClr>
              <a:buSzPts val="1100"/>
              <a:buFont typeface="Arial"/>
              <a:buNone/>
            </a:pPr>
            <a:r>
              <a:rPr b="0" lang="en" sz="4500">
                <a:solidFill>
                  <a:srgbClr val="FFFFFF"/>
                </a:solidFill>
                <a:latin typeface="Quicksand"/>
                <a:ea typeface="Quicksand"/>
                <a:cs typeface="Quicksand"/>
                <a:sym typeface="Quicksand"/>
              </a:rPr>
              <a:t>To Reach </a:t>
            </a:r>
            <a:r>
              <a:rPr b="1" lang="en" sz="4500">
                <a:solidFill>
                  <a:srgbClr val="FFFFFF"/>
                </a:solidFill>
                <a:latin typeface="Quicksand"/>
                <a:ea typeface="Quicksand"/>
                <a:cs typeface="Quicksand"/>
                <a:sym typeface="Quicksand"/>
              </a:rPr>
              <a:t>5 000</a:t>
            </a:r>
            <a:r>
              <a:rPr b="0" lang="en" sz="4500">
                <a:solidFill>
                  <a:srgbClr val="FFFFFF"/>
                </a:solidFill>
                <a:latin typeface="Quicksand"/>
                <a:ea typeface="Quicksand"/>
                <a:cs typeface="Quicksand"/>
                <a:sym typeface="Quicksand"/>
              </a:rPr>
              <a:t> customers</a:t>
            </a:r>
            <a:endParaRPr sz="4500">
              <a:solidFill>
                <a:srgbClr val="FFFFFF"/>
              </a:solidFill>
              <a:latin typeface="Quicksand"/>
              <a:ea typeface="Quicksand"/>
              <a:cs typeface="Quicksand"/>
              <a:sym typeface="Quicksand"/>
            </a:endParaRPr>
          </a:p>
        </p:txBody>
      </p:sp>
      <p:sp>
        <p:nvSpPr>
          <p:cNvPr id="325" name="Google Shape;325;p37"/>
          <p:cNvSpPr/>
          <p:nvPr/>
        </p:nvSpPr>
        <p:spPr>
          <a:xfrm>
            <a:off x="462650" y="4095750"/>
            <a:ext cx="8245800" cy="750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9" name="Shape 329"/>
        <p:cNvGrpSpPr/>
        <p:nvPr/>
      </p:nvGrpSpPr>
      <p:grpSpPr>
        <a:xfrm>
          <a:off x="0" y="0"/>
          <a:ext cx="0" cy="0"/>
          <a:chOff x="0" y="0"/>
          <a:chExt cx="0" cy="0"/>
        </a:xfrm>
      </p:grpSpPr>
      <p:sp>
        <p:nvSpPr>
          <p:cNvPr id="330" name="Google Shape;330;p38"/>
          <p:cNvSpPr txBox="1"/>
          <p:nvPr>
            <p:ph type="title"/>
          </p:nvPr>
        </p:nvSpPr>
        <p:spPr>
          <a:xfrm>
            <a:off x="946825" y="2670900"/>
            <a:ext cx="2871300" cy="20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05E5E"/>
                </a:solidFill>
                <a:latin typeface="Quicksand"/>
                <a:ea typeface="Quicksand"/>
                <a:cs typeface="Quicksand"/>
                <a:sym typeface="Quicksand"/>
              </a:rPr>
              <a:t>Contact CEO</a:t>
            </a:r>
            <a:br>
              <a:rPr lang="en" sz="2400">
                <a:solidFill>
                  <a:srgbClr val="605E5E"/>
                </a:solidFill>
                <a:latin typeface="Quicksand"/>
                <a:ea typeface="Quicksand"/>
                <a:cs typeface="Quicksand"/>
                <a:sym typeface="Quicksand"/>
              </a:rPr>
            </a:br>
            <a:r>
              <a:rPr b="1" lang="en" sz="2400">
                <a:solidFill>
                  <a:srgbClr val="605E5E"/>
                </a:solidFill>
                <a:latin typeface="Quicksand"/>
                <a:ea typeface="Quicksand"/>
                <a:cs typeface="Quicksand"/>
                <a:sym typeface="Quicksand"/>
              </a:rPr>
              <a:t>Albert Samson</a:t>
            </a:r>
            <a:br>
              <a:rPr lang="en" sz="2400">
                <a:solidFill>
                  <a:srgbClr val="605E5E"/>
                </a:solidFill>
                <a:latin typeface="Quicksand"/>
                <a:ea typeface="Quicksand"/>
                <a:cs typeface="Quicksand"/>
                <a:sym typeface="Quicksand"/>
              </a:rPr>
            </a:br>
            <a:r>
              <a:rPr lang="en" sz="2400">
                <a:solidFill>
                  <a:srgbClr val="605E5E"/>
                </a:solidFill>
                <a:latin typeface="Quicksand"/>
                <a:ea typeface="Quicksand"/>
                <a:cs typeface="Quicksand"/>
                <a:sym typeface="Quicksand"/>
              </a:rPr>
              <a:t>albert@flimsy.com</a:t>
            </a:r>
            <a:r>
              <a:rPr lang="en" sz="4800"/>
              <a:t> </a:t>
            </a:r>
            <a:endParaRPr sz="4800"/>
          </a:p>
        </p:txBody>
      </p:sp>
      <p:sp>
        <p:nvSpPr>
          <p:cNvPr id="331" name="Google Shape;331;p38"/>
          <p:cNvSpPr txBox="1"/>
          <p:nvPr/>
        </p:nvSpPr>
        <p:spPr>
          <a:xfrm>
            <a:off x="0" y="0"/>
            <a:ext cx="3145800" cy="4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200">
                <a:solidFill>
                  <a:srgbClr val="6ED978"/>
                </a:solidFill>
                <a:latin typeface="Quicksand"/>
                <a:ea typeface="Quicksand"/>
                <a:cs typeface="Quicksand"/>
                <a:sym typeface="Quicksand"/>
              </a:rPr>
              <a:t>Final slide</a:t>
            </a:r>
            <a:endParaRPr sz="1200">
              <a:solidFill>
                <a:srgbClr val="6ED978"/>
              </a:solidFill>
              <a:latin typeface="Playfair Display"/>
              <a:ea typeface="Playfair Display"/>
              <a:cs typeface="Playfair Display"/>
              <a:sym typeface="Playfair Display"/>
            </a:endParaRPr>
          </a:p>
        </p:txBody>
      </p:sp>
      <p:sp>
        <p:nvSpPr>
          <p:cNvPr id="332" name="Google Shape;332;p38"/>
          <p:cNvSpPr txBox="1"/>
          <p:nvPr/>
        </p:nvSpPr>
        <p:spPr>
          <a:xfrm>
            <a:off x="846150" y="832075"/>
            <a:ext cx="7451700" cy="1681500"/>
          </a:xfrm>
          <a:prstGeom prst="rect">
            <a:avLst/>
          </a:prstGeom>
          <a:solidFill>
            <a:srgbClr val="6ED978"/>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6800">
                <a:solidFill>
                  <a:srgbClr val="FFFFFF"/>
                </a:solidFill>
                <a:latin typeface="Quicksand"/>
                <a:ea typeface="Quicksand"/>
                <a:cs typeface="Quicksand"/>
                <a:sym typeface="Quicksand"/>
              </a:rPr>
              <a:t>LOGO</a:t>
            </a:r>
            <a:endParaRPr>
              <a:solidFill>
                <a:srgbClr val="FFFFFF"/>
              </a:solidFill>
              <a:latin typeface="Quicksand"/>
              <a:ea typeface="Quicksand"/>
              <a:cs typeface="Quicksand"/>
              <a:sym typeface="Quicksa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642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 sz="2400">
                <a:solidFill>
                  <a:srgbClr val="6ED978"/>
                </a:solidFill>
                <a:latin typeface="Quicksand"/>
                <a:ea typeface="Quicksand"/>
                <a:cs typeface="Quicksand"/>
                <a:sym typeface="Quicksand"/>
              </a:rPr>
              <a:t>Overview of The Startup Action Deck Template</a:t>
            </a:r>
            <a:endParaRPr sz="1200">
              <a:latin typeface="Quicksand"/>
              <a:ea typeface="Quicksand"/>
              <a:cs typeface="Quicksand"/>
              <a:sym typeface="Quicksand"/>
            </a:endParaRPr>
          </a:p>
          <a:p>
            <a:pPr indent="0" lvl="0" marL="0" rtl="0" algn="l">
              <a:spcBef>
                <a:spcPts val="0"/>
              </a:spcBef>
              <a:spcAft>
                <a:spcPts val="0"/>
              </a:spcAft>
              <a:buNone/>
            </a:pPr>
            <a:r>
              <a:t/>
            </a:r>
            <a:endParaRPr/>
          </a:p>
        </p:txBody>
      </p:sp>
      <p:sp>
        <p:nvSpPr>
          <p:cNvPr id="74" name="Google Shape;74;p15"/>
          <p:cNvSpPr txBox="1"/>
          <p:nvPr>
            <p:ph idx="2" type="body"/>
          </p:nvPr>
        </p:nvSpPr>
        <p:spPr>
          <a:xfrm>
            <a:off x="4680000" y="13102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100">
                <a:solidFill>
                  <a:srgbClr val="666666"/>
                </a:solidFill>
                <a:latin typeface="Quicksand"/>
                <a:ea typeface="Quicksand"/>
                <a:cs typeface="Quicksand"/>
                <a:sym typeface="Quicksand"/>
              </a:rPr>
              <a:t>Visual elements are always better than text since it let’s your message come across faster and more efficiently. In this template, there are plenty of examples of how to visually present your information. </a:t>
            </a:r>
            <a:endParaRPr sz="1100">
              <a:solidFill>
                <a:srgbClr val="666666"/>
              </a:solidFill>
              <a:latin typeface="Quicksand"/>
              <a:ea typeface="Quicksand"/>
              <a:cs typeface="Quicksand"/>
              <a:sym typeface="Quicksand"/>
            </a:endParaRPr>
          </a:p>
          <a:p>
            <a:pPr indent="0" lvl="0" marL="0" rtl="0" algn="l">
              <a:spcBef>
                <a:spcPts val="0"/>
              </a:spcBef>
              <a:spcAft>
                <a:spcPts val="0"/>
              </a:spcAft>
              <a:buClr>
                <a:schemeClr val="dk2"/>
              </a:buClr>
              <a:buSzPts val="1100"/>
              <a:buFont typeface="Arial"/>
              <a:buNone/>
            </a:pPr>
            <a:r>
              <a:t/>
            </a:r>
            <a:endParaRPr sz="1100">
              <a:solidFill>
                <a:srgbClr val="666666"/>
              </a:solidFill>
              <a:latin typeface="Quicksand"/>
              <a:ea typeface="Quicksand"/>
              <a:cs typeface="Quicksand"/>
              <a:sym typeface="Quicksand"/>
            </a:endParaRPr>
          </a:p>
          <a:p>
            <a:pPr indent="0" lvl="0" marL="0" rtl="0" algn="l">
              <a:spcBef>
                <a:spcPts val="0"/>
              </a:spcBef>
              <a:spcAft>
                <a:spcPts val="0"/>
              </a:spcAft>
              <a:buClr>
                <a:schemeClr val="dk2"/>
              </a:buClr>
              <a:buSzPts val="1100"/>
              <a:buFont typeface="Arial"/>
              <a:buNone/>
            </a:pPr>
            <a:r>
              <a:rPr lang="en" sz="1100">
                <a:solidFill>
                  <a:srgbClr val="666666"/>
                </a:solidFill>
                <a:latin typeface="Quicksand"/>
                <a:ea typeface="Quicksand"/>
                <a:cs typeface="Quicksand"/>
                <a:sym typeface="Quicksand"/>
              </a:rPr>
              <a:t>In terms of design, the following slide templates are just an example. I decided on 1 type of font and 2 colors that work together, and then I stuck to that theme throughout the deck. You should do the same; stay consistent in your design with your brand colors and font. If you don’t have an eye for design, ask a friend who is good at that to redesign the deck for you. </a:t>
            </a:r>
            <a:endParaRPr sz="1100">
              <a:solidFill>
                <a:srgbClr val="666666"/>
              </a:solidFill>
              <a:latin typeface="Quicksand"/>
              <a:ea typeface="Quicksand"/>
              <a:cs typeface="Quicksand"/>
              <a:sym typeface="Quicksand"/>
            </a:endParaRPr>
          </a:p>
          <a:p>
            <a:pPr indent="0" lvl="0" marL="0" rtl="0" algn="l">
              <a:spcBef>
                <a:spcPts val="0"/>
              </a:spcBef>
              <a:spcAft>
                <a:spcPts val="0"/>
              </a:spcAft>
              <a:buClr>
                <a:schemeClr val="dk2"/>
              </a:buClr>
              <a:buSzPts val="1100"/>
              <a:buFont typeface="Arial"/>
              <a:buNone/>
            </a:pPr>
            <a:r>
              <a:t/>
            </a:r>
            <a:endParaRPr sz="1100">
              <a:solidFill>
                <a:srgbClr val="666666"/>
              </a:solidFill>
              <a:latin typeface="Quicksand"/>
              <a:ea typeface="Quicksand"/>
              <a:cs typeface="Quicksand"/>
              <a:sym typeface="Quicksand"/>
            </a:endParaRPr>
          </a:p>
          <a:p>
            <a:pPr indent="0" lvl="0" marL="0" rtl="0" algn="l">
              <a:spcBef>
                <a:spcPts val="0"/>
              </a:spcBef>
              <a:spcAft>
                <a:spcPts val="0"/>
              </a:spcAft>
              <a:buClr>
                <a:schemeClr val="dk2"/>
              </a:buClr>
              <a:buSzPts val="1100"/>
              <a:buFont typeface="Arial"/>
              <a:buNone/>
            </a:pPr>
            <a:r>
              <a:rPr lang="en" sz="1100">
                <a:solidFill>
                  <a:srgbClr val="666666"/>
                </a:solidFill>
                <a:latin typeface="Quicksand"/>
                <a:ea typeface="Quicksand"/>
                <a:cs typeface="Quicksand"/>
                <a:sym typeface="Quicksand"/>
              </a:rPr>
              <a:t>No matter your brand profile, the number 1 rule is to keep your deck very airy. NO cramped slides, please!</a:t>
            </a:r>
            <a:endParaRPr sz="1100">
              <a:solidFill>
                <a:srgbClr val="666666"/>
              </a:solidFill>
              <a:latin typeface="Quicksand"/>
              <a:ea typeface="Quicksand"/>
              <a:cs typeface="Quicksand"/>
              <a:sym typeface="Quicksand"/>
            </a:endParaRPr>
          </a:p>
          <a:p>
            <a:pPr indent="0" lvl="0" marL="0" rtl="0" algn="l">
              <a:spcBef>
                <a:spcPts val="0"/>
              </a:spcBef>
              <a:spcAft>
                <a:spcPts val="1600"/>
              </a:spcAft>
              <a:buNone/>
            </a:pPr>
            <a:r>
              <a:t/>
            </a:r>
            <a:endParaRPr/>
          </a:p>
        </p:txBody>
      </p:sp>
      <p:sp>
        <p:nvSpPr>
          <p:cNvPr id="75" name="Google Shape;75;p15"/>
          <p:cNvSpPr txBox="1"/>
          <p:nvPr/>
        </p:nvSpPr>
        <p:spPr>
          <a:xfrm>
            <a:off x="483175" y="2596525"/>
            <a:ext cx="4115400" cy="175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100">
                <a:solidFill>
                  <a:srgbClr val="666666"/>
                </a:solidFill>
                <a:latin typeface="Quicksand"/>
                <a:ea typeface="Quicksand"/>
                <a:cs typeface="Quicksand"/>
                <a:sym typeface="Quicksand"/>
              </a:rPr>
              <a:t>A teaser deck should be preferably 10 slides, maximum 15 (including first and last slide). In this template you will find all the mandatory slides, but it might be that your startup requires more explanations on certain points so you might add a few slides.</a:t>
            </a:r>
            <a:endParaRPr sz="1100">
              <a:solidFill>
                <a:srgbClr val="666666"/>
              </a:solidFill>
              <a:latin typeface="Quicksand"/>
              <a:ea typeface="Quicksand"/>
              <a:cs typeface="Quicksand"/>
              <a:sym typeface="Quicksand"/>
            </a:endParaRPr>
          </a:p>
          <a:p>
            <a:pPr indent="0" lvl="0" marL="0" rtl="0" algn="l">
              <a:lnSpc>
                <a:spcPct val="115000"/>
              </a:lnSpc>
              <a:spcBef>
                <a:spcPts val="0"/>
              </a:spcBef>
              <a:spcAft>
                <a:spcPts val="0"/>
              </a:spcAft>
              <a:buClr>
                <a:schemeClr val="dk2"/>
              </a:buClr>
              <a:buSzPts val="1100"/>
              <a:buFont typeface="Arial"/>
              <a:buNone/>
            </a:pPr>
            <a:r>
              <a:t/>
            </a:r>
            <a:endParaRPr sz="1100">
              <a:solidFill>
                <a:srgbClr val="666666"/>
              </a:solidFill>
              <a:latin typeface="Quicksand"/>
              <a:ea typeface="Quicksand"/>
              <a:cs typeface="Quicksand"/>
              <a:sym typeface="Quicksand"/>
            </a:endParaRPr>
          </a:p>
          <a:p>
            <a:pPr indent="0" lvl="0" marL="0" rtl="0" algn="l">
              <a:lnSpc>
                <a:spcPct val="115000"/>
              </a:lnSpc>
              <a:spcBef>
                <a:spcPts val="0"/>
              </a:spcBef>
              <a:spcAft>
                <a:spcPts val="0"/>
              </a:spcAft>
              <a:buClr>
                <a:schemeClr val="dk2"/>
              </a:buClr>
              <a:buSzPts val="1100"/>
              <a:buFont typeface="Arial"/>
              <a:buNone/>
            </a:pPr>
            <a:r>
              <a:rPr lang="en" sz="1100">
                <a:solidFill>
                  <a:srgbClr val="666666"/>
                </a:solidFill>
                <a:latin typeface="Quicksand"/>
                <a:ea typeface="Quicksand"/>
                <a:cs typeface="Quicksand"/>
                <a:sym typeface="Quicksand"/>
              </a:rPr>
              <a:t>Keep in mind, that on average, an investor spends only 3 min </a:t>
            </a:r>
            <a:r>
              <a:rPr lang="en" sz="1100">
                <a:solidFill>
                  <a:schemeClr val="accent1"/>
                </a:solidFill>
                <a:latin typeface="Quicksand"/>
                <a:ea typeface="Quicksand"/>
                <a:cs typeface="Quicksand"/>
                <a:sym typeface="Quicksand"/>
              </a:rPr>
              <a:t> on your deck. DO NOT include long texts or</a:t>
            </a:r>
            <a:r>
              <a:rPr lang="en" sz="1100">
                <a:solidFill>
                  <a:srgbClr val="666666"/>
                </a:solidFill>
                <a:latin typeface="Quicksand"/>
                <a:ea typeface="Quicksand"/>
                <a:cs typeface="Quicksand"/>
                <a:sym typeface="Quicksand"/>
              </a:rPr>
              <a:t> </a:t>
            </a:r>
            <a:r>
              <a:rPr lang="en" sz="1100">
                <a:solidFill>
                  <a:schemeClr val="accent1"/>
                </a:solidFill>
                <a:latin typeface="Quicksand"/>
                <a:ea typeface="Quicksand"/>
                <a:cs typeface="Quicksand"/>
                <a:sym typeface="Quicksand"/>
              </a:rPr>
              <a:t>explanations. Maximum 30 words per slide. </a:t>
            </a:r>
            <a:endParaRPr sz="1100">
              <a:solidFill>
                <a:srgbClr val="666666"/>
              </a:solidFill>
              <a:latin typeface="Quicksand"/>
              <a:ea typeface="Quicksand"/>
              <a:cs typeface="Quicksand"/>
              <a:sym typeface="Quicksand"/>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graphicFrame>
        <p:nvGraphicFramePr>
          <p:cNvPr id="76" name="Google Shape;76;p15"/>
          <p:cNvGraphicFramePr/>
          <p:nvPr/>
        </p:nvGraphicFramePr>
        <p:xfrm>
          <a:off x="483175" y="1357450"/>
          <a:ext cx="3000000" cy="3000000"/>
        </p:xfrm>
        <a:graphic>
          <a:graphicData uri="http://schemas.openxmlformats.org/drawingml/2006/table">
            <a:tbl>
              <a:tblPr>
                <a:noFill/>
                <a:tableStyleId>{4E6D591F-4163-4488-B355-11EDA96445A8}</a:tableStyleId>
              </a:tblPr>
              <a:tblGrid>
                <a:gridCol w="2212725"/>
                <a:gridCol w="2212725"/>
              </a:tblGrid>
              <a:tr h="381000">
                <a:tc>
                  <a:txBody>
                    <a:bodyPr/>
                    <a:lstStyle/>
                    <a:p>
                      <a:pPr indent="0" lvl="0" marL="0" rtl="0" algn="l">
                        <a:spcBef>
                          <a:spcPts val="0"/>
                        </a:spcBef>
                        <a:spcAft>
                          <a:spcPts val="0"/>
                        </a:spcAft>
                        <a:buNone/>
                      </a:pPr>
                      <a:r>
                        <a:rPr b="1" lang="en" sz="1500">
                          <a:solidFill>
                            <a:srgbClr val="666666"/>
                          </a:solidFill>
                          <a:latin typeface="Quicksand"/>
                          <a:ea typeface="Quicksand"/>
                          <a:cs typeface="Quicksand"/>
                          <a:sym typeface="Quicksand"/>
                        </a:rPr>
                        <a:t>1. Sexy One Liner</a:t>
                      </a:r>
                      <a:endParaRPr b="1" sz="1500">
                        <a:solidFill>
                          <a:srgbClr val="666666"/>
                        </a:solidFill>
                        <a:latin typeface="Quicksand"/>
                        <a:ea typeface="Quicksand"/>
                        <a:cs typeface="Quicksand"/>
                        <a:sym typeface="Quicksand"/>
                      </a:endParaRPr>
                    </a:p>
                    <a:p>
                      <a:pPr indent="0" lvl="0" marL="0" rtl="0" algn="l">
                        <a:lnSpc>
                          <a:spcPct val="115000"/>
                        </a:lnSpc>
                        <a:spcBef>
                          <a:spcPts val="0"/>
                        </a:spcBef>
                        <a:spcAft>
                          <a:spcPts val="0"/>
                        </a:spcAft>
                        <a:buNone/>
                      </a:pPr>
                      <a:r>
                        <a:rPr b="1" lang="en" sz="1500">
                          <a:solidFill>
                            <a:srgbClr val="666666"/>
                          </a:solidFill>
                          <a:latin typeface="Quicksand"/>
                          <a:ea typeface="Quicksand"/>
                          <a:cs typeface="Quicksand"/>
                          <a:sym typeface="Quicksand"/>
                        </a:rPr>
                        <a:t>2. Problem</a:t>
                      </a:r>
                      <a:endParaRPr b="1" sz="1500">
                        <a:solidFill>
                          <a:srgbClr val="666666"/>
                        </a:solidFill>
                        <a:latin typeface="Quicksand"/>
                        <a:ea typeface="Quicksand"/>
                        <a:cs typeface="Quicksand"/>
                        <a:sym typeface="Quicksand"/>
                      </a:endParaRPr>
                    </a:p>
                    <a:p>
                      <a:pPr indent="0" lvl="0" marL="0" rtl="0" algn="l">
                        <a:lnSpc>
                          <a:spcPct val="115000"/>
                        </a:lnSpc>
                        <a:spcBef>
                          <a:spcPts val="0"/>
                        </a:spcBef>
                        <a:spcAft>
                          <a:spcPts val="0"/>
                        </a:spcAft>
                        <a:buNone/>
                      </a:pPr>
                      <a:r>
                        <a:rPr b="1" lang="en" sz="1500">
                          <a:solidFill>
                            <a:srgbClr val="666666"/>
                          </a:solidFill>
                          <a:latin typeface="Quicksand"/>
                          <a:ea typeface="Quicksand"/>
                          <a:cs typeface="Quicksand"/>
                          <a:sym typeface="Quicksand"/>
                        </a:rPr>
                        <a:t>3. Solution</a:t>
                      </a:r>
                      <a:endParaRPr b="1" sz="1500">
                        <a:solidFill>
                          <a:srgbClr val="666666"/>
                        </a:solidFill>
                        <a:latin typeface="Quicksand"/>
                        <a:ea typeface="Quicksand"/>
                        <a:cs typeface="Quicksand"/>
                        <a:sym typeface="Quicksand"/>
                      </a:endParaRPr>
                    </a:p>
                    <a:p>
                      <a:pPr indent="0" lvl="0" marL="0" rtl="0" algn="l">
                        <a:lnSpc>
                          <a:spcPct val="115000"/>
                        </a:lnSpc>
                        <a:spcBef>
                          <a:spcPts val="0"/>
                        </a:spcBef>
                        <a:spcAft>
                          <a:spcPts val="0"/>
                        </a:spcAft>
                        <a:buNone/>
                      </a:pPr>
                      <a:r>
                        <a:rPr b="1" lang="en" sz="1500">
                          <a:solidFill>
                            <a:srgbClr val="666666"/>
                          </a:solidFill>
                          <a:latin typeface="Quicksand"/>
                          <a:ea typeface="Quicksand"/>
                          <a:cs typeface="Quicksand"/>
                          <a:sym typeface="Quicksand"/>
                        </a:rPr>
                        <a:t>4. Metrics/Traction</a:t>
                      </a:r>
                      <a:endParaRPr b="1" sz="1500">
                        <a:solidFill>
                          <a:srgbClr val="666666"/>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500">
                          <a:solidFill>
                            <a:srgbClr val="666666"/>
                          </a:solidFill>
                          <a:latin typeface="Quicksand"/>
                          <a:ea typeface="Quicksand"/>
                          <a:cs typeface="Quicksand"/>
                          <a:sym typeface="Quicksand"/>
                        </a:rPr>
                        <a:t>5. Market</a:t>
                      </a:r>
                      <a:endParaRPr b="1" sz="1500">
                        <a:solidFill>
                          <a:srgbClr val="666666"/>
                        </a:solidFill>
                        <a:latin typeface="Quicksand"/>
                        <a:ea typeface="Quicksand"/>
                        <a:cs typeface="Quicksand"/>
                        <a:sym typeface="Quicksand"/>
                      </a:endParaRPr>
                    </a:p>
                    <a:p>
                      <a:pPr indent="0" lvl="0" marL="0" rtl="0" algn="l">
                        <a:lnSpc>
                          <a:spcPct val="115000"/>
                        </a:lnSpc>
                        <a:spcBef>
                          <a:spcPts val="0"/>
                        </a:spcBef>
                        <a:spcAft>
                          <a:spcPts val="0"/>
                        </a:spcAft>
                        <a:buNone/>
                      </a:pPr>
                      <a:r>
                        <a:rPr b="1" lang="en" sz="1500">
                          <a:solidFill>
                            <a:srgbClr val="666666"/>
                          </a:solidFill>
                          <a:latin typeface="Quicksand"/>
                          <a:ea typeface="Quicksand"/>
                          <a:cs typeface="Quicksand"/>
                          <a:sym typeface="Quicksand"/>
                        </a:rPr>
                        <a:t>6. Business Model</a:t>
                      </a:r>
                      <a:endParaRPr b="1" sz="1500">
                        <a:solidFill>
                          <a:srgbClr val="666666"/>
                        </a:solidFill>
                        <a:latin typeface="Quicksand"/>
                        <a:ea typeface="Quicksand"/>
                        <a:cs typeface="Quicksand"/>
                        <a:sym typeface="Quicksand"/>
                      </a:endParaRPr>
                    </a:p>
                    <a:p>
                      <a:pPr indent="0" lvl="0" marL="0" rtl="0" algn="l">
                        <a:lnSpc>
                          <a:spcPct val="115000"/>
                        </a:lnSpc>
                        <a:spcBef>
                          <a:spcPts val="0"/>
                        </a:spcBef>
                        <a:spcAft>
                          <a:spcPts val="0"/>
                        </a:spcAft>
                        <a:buNone/>
                      </a:pPr>
                      <a:r>
                        <a:rPr b="1" lang="en" sz="1500">
                          <a:solidFill>
                            <a:srgbClr val="666666"/>
                          </a:solidFill>
                          <a:latin typeface="Quicksand"/>
                          <a:ea typeface="Quicksand"/>
                          <a:cs typeface="Quicksand"/>
                          <a:sym typeface="Quicksand"/>
                        </a:rPr>
                        <a:t>7. Team</a:t>
                      </a:r>
                      <a:endParaRPr b="1" sz="1500">
                        <a:solidFill>
                          <a:srgbClr val="666666"/>
                        </a:solidFill>
                        <a:latin typeface="Quicksand"/>
                        <a:ea typeface="Quicksand"/>
                        <a:cs typeface="Quicksand"/>
                        <a:sym typeface="Quicksand"/>
                      </a:endParaRPr>
                    </a:p>
                    <a:p>
                      <a:pPr indent="0" lvl="0" marL="0" rtl="0" algn="l">
                        <a:lnSpc>
                          <a:spcPct val="115000"/>
                        </a:lnSpc>
                        <a:spcBef>
                          <a:spcPts val="0"/>
                        </a:spcBef>
                        <a:spcAft>
                          <a:spcPts val="0"/>
                        </a:spcAft>
                        <a:buNone/>
                      </a:pPr>
                      <a:r>
                        <a:rPr b="1" lang="en" sz="1500">
                          <a:solidFill>
                            <a:srgbClr val="666666"/>
                          </a:solidFill>
                          <a:latin typeface="Quicksand"/>
                          <a:ea typeface="Quicksand"/>
                          <a:cs typeface="Quicksand"/>
                          <a:sym typeface="Quicksand"/>
                        </a:rPr>
                        <a:t>8. The Ask</a:t>
                      </a:r>
                      <a:endParaRPr b="1" sz="1500">
                        <a:solidFill>
                          <a:srgbClr val="666666"/>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77" name="Google Shape;77;p15"/>
          <p:cNvPicPr preferRelativeResize="0"/>
          <p:nvPr/>
        </p:nvPicPr>
        <p:blipFill>
          <a:blip r:embed="rId3">
            <a:alphaModFix/>
          </a:blip>
          <a:stretch>
            <a:fillRect/>
          </a:stretch>
        </p:blipFill>
        <p:spPr>
          <a:xfrm>
            <a:off x="6287108" y="0"/>
            <a:ext cx="2856895" cy="624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636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 sz="2400">
                <a:solidFill>
                  <a:srgbClr val="6ED978"/>
                </a:solidFill>
                <a:latin typeface="Quicksand"/>
                <a:ea typeface="Quicksand"/>
                <a:cs typeface="Quicksand"/>
                <a:sym typeface="Quicksand"/>
              </a:rPr>
              <a:t>The Sexy One-Liner</a:t>
            </a:r>
            <a:endParaRPr/>
          </a:p>
        </p:txBody>
      </p:sp>
      <p:sp>
        <p:nvSpPr>
          <p:cNvPr id="83" name="Google Shape;83;p16"/>
          <p:cNvSpPr txBox="1"/>
          <p:nvPr>
            <p:ph idx="1" type="body"/>
          </p:nvPr>
        </p:nvSpPr>
        <p:spPr>
          <a:xfrm>
            <a:off x="4559425" y="1209625"/>
            <a:ext cx="3999900" cy="3614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This is the first thing that the investors see when they open your deck. The goal here is to get the investor to lean in.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None/>
            </a:pPr>
            <a:r>
              <a:rPr lang="en" sz="1200">
                <a:solidFill>
                  <a:srgbClr val="666666"/>
                </a:solidFill>
                <a:latin typeface="Quicksand"/>
                <a:ea typeface="Quicksand"/>
                <a:cs typeface="Quicksand"/>
                <a:sym typeface="Quicksand"/>
              </a:rPr>
              <a:t>On the first slide, you should already help the investor understand what you’re doing and answer the first question they have in their heads by including your sexy one-liner.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None/>
            </a:pPr>
            <a:r>
              <a:rPr lang="en" sz="1200">
                <a:solidFill>
                  <a:srgbClr val="666666"/>
                </a:solidFill>
                <a:latin typeface="Quicksand"/>
                <a:ea typeface="Quicksand"/>
                <a:cs typeface="Quicksand"/>
                <a:sym typeface="Quicksand"/>
              </a:rPr>
              <a:t>The sexy one-liner explains which market you operate in and how you disrupt that market. Hyped words such as “AI, deep tech, IoT”, etc. are very welcome here.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None/>
            </a:pPr>
            <a:r>
              <a:rPr lang="en" sz="1200">
                <a:solidFill>
                  <a:srgbClr val="666666"/>
                </a:solidFill>
                <a:latin typeface="Quicksand"/>
                <a:ea typeface="Quicksand"/>
                <a:cs typeface="Quicksand"/>
                <a:sym typeface="Quicksand"/>
              </a:rPr>
              <a:t>“</a:t>
            </a:r>
            <a:r>
              <a:rPr lang="en" sz="1200">
                <a:solidFill>
                  <a:srgbClr val="666666"/>
                </a:solidFill>
                <a:latin typeface="Quicksand"/>
                <a:ea typeface="Quicksand"/>
                <a:cs typeface="Quicksand"/>
                <a:sym typeface="Quicksand"/>
              </a:rPr>
              <a:t>Makes the healthcare sector efficient with technology</a:t>
            </a:r>
            <a:r>
              <a:rPr lang="en" sz="1200">
                <a:solidFill>
                  <a:srgbClr val="666666"/>
                </a:solidFill>
                <a:latin typeface="Quicksand"/>
                <a:ea typeface="Quicksand"/>
                <a:cs typeface="Quicksand"/>
                <a:sym typeface="Quicksand"/>
              </a:rPr>
              <a:t>”</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None/>
            </a:pPr>
            <a:r>
              <a:rPr lang="en" sz="1200">
                <a:solidFill>
                  <a:srgbClr val="666666"/>
                </a:solidFill>
                <a:latin typeface="Quicksand"/>
                <a:ea typeface="Quicksand"/>
                <a:cs typeface="Quicksand"/>
                <a:sym typeface="Quicksand"/>
              </a:rPr>
              <a:t>“Replac</a:t>
            </a:r>
            <a:r>
              <a:rPr lang="en" sz="1200">
                <a:solidFill>
                  <a:srgbClr val="666666"/>
                </a:solidFill>
                <a:latin typeface="Quicksand"/>
                <a:ea typeface="Quicksand"/>
                <a:cs typeface="Quicksand"/>
                <a:sym typeface="Quicksand"/>
              </a:rPr>
              <a:t>es</a:t>
            </a:r>
            <a:r>
              <a:rPr lang="en" sz="1200">
                <a:solidFill>
                  <a:srgbClr val="666666"/>
                </a:solidFill>
                <a:latin typeface="Quicksand"/>
                <a:ea typeface="Quicksand"/>
                <a:cs typeface="Quicksand"/>
                <a:sym typeface="Quicksand"/>
              </a:rPr>
              <a:t> real estate agents with algorithms”</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None/>
            </a:pPr>
            <a:r>
              <a:rPr lang="en" sz="1200">
                <a:solidFill>
                  <a:srgbClr val="666666"/>
                </a:solidFill>
                <a:latin typeface="Quicksand"/>
                <a:ea typeface="Quicksand"/>
                <a:cs typeface="Quicksand"/>
                <a:sym typeface="Quicksand"/>
              </a:rPr>
              <a:t>“Equip</a:t>
            </a:r>
            <a:r>
              <a:rPr lang="en" sz="1200">
                <a:solidFill>
                  <a:srgbClr val="666666"/>
                </a:solidFill>
                <a:latin typeface="Quicksand"/>
                <a:ea typeface="Quicksand"/>
                <a:cs typeface="Quicksand"/>
                <a:sym typeface="Quicksand"/>
              </a:rPr>
              <a:t>es</a:t>
            </a:r>
            <a:r>
              <a:rPr lang="en" sz="1200">
                <a:solidFill>
                  <a:srgbClr val="666666"/>
                </a:solidFill>
                <a:latin typeface="Quicksand"/>
                <a:ea typeface="Quicksand"/>
                <a:cs typeface="Quicksand"/>
                <a:sym typeface="Quicksand"/>
              </a:rPr>
              <a:t> HR with smart AI”</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latin typeface="Quicksand"/>
              <a:ea typeface="Quicksand"/>
              <a:cs typeface="Quicksand"/>
              <a:sym typeface="Quicksand"/>
            </a:endParaRPr>
          </a:p>
          <a:p>
            <a:pPr indent="0" lvl="0" marL="0" rtl="0" algn="l">
              <a:spcBef>
                <a:spcPts val="0"/>
              </a:spcBef>
              <a:spcAft>
                <a:spcPts val="1600"/>
              </a:spcAft>
              <a:buNone/>
            </a:pPr>
            <a:r>
              <a:t/>
            </a:r>
            <a:endParaRPr/>
          </a:p>
        </p:txBody>
      </p:sp>
      <p:pic>
        <p:nvPicPr>
          <p:cNvPr id="84" name="Google Shape;84;p16"/>
          <p:cNvPicPr preferRelativeResize="0"/>
          <p:nvPr/>
        </p:nvPicPr>
        <p:blipFill>
          <a:blip r:embed="rId3">
            <a:alphaModFix/>
          </a:blip>
          <a:stretch>
            <a:fillRect/>
          </a:stretch>
        </p:blipFill>
        <p:spPr>
          <a:xfrm>
            <a:off x="6287108" y="0"/>
            <a:ext cx="2856895" cy="624499"/>
          </a:xfrm>
          <a:prstGeom prst="rect">
            <a:avLst/>
          </a:prstGeom>
          <a:noFill/>
          <a:ln>
            <a:noFill/>
          </a:ln>
        </p:spPr>
      </p:pic>
      <p:pic>
        <p:nvPicPr>
          <p:cNvPr id="85" name="Google Shape;85;p16"/>
          <p:cNvPicPr preferRelativeResize="0"/>
          <p:nvPr/>
        </p:nvPicPr>
        <p:blipFill>
          <a:blip r:embed="rId4">
            <a:alphaModFix/>
          </a:blip>
          <a:stretch>
            <a:fillRect/>
          </a:stretch>
        </p:blipFill>
        <p:spPr>
          <a:xfrm>
            <a:off x="610150" y="1305400"/>
            <a:ext cx="3619500" cy="3295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E9E">
            <a:alpha val="0"/>
          </a:srgbClr>
        </a:solidFill>
      </p:bgPr>
    </p:bg>
    <p:spTree>
      <p:nvGrpSpPr>
        <p:cNvPr id="89" name="Shape 89"/>
        <p:cNvGrpSpPr/>
        <p:nvPr/>
      </p:nvGrpSpPr>
      <p:grpSpPr>
        <a:xfrm>
          <a:off x="0" y="0"/>
          <a:ext cx="0" cy="0"/>
          <a:chOff x="0" y="0"/>
          <a:chExt cx="0" cy="0"/>
        </a:xfrm>
      </p:grpSpPr>
      <p:sp>
        <p:nvSpPr>
          <p:cNvPr id="90" name="Google Shape;90;p17"/>
          <p:cNvSpPr txBox="1"/>
          <p:nvPr/>
        </p:nvSpPr>
        <p:spPr>
          <a:xfrm>
            <a:off x="846150" y="1441675"/>
            <a:ext cx="7451700" cy="1681500"/>
          </a:xfrm>
          <a:prstGeom prst="rect">
            <a:avLst/>
          </a:prstGeom>
          <a:solidFill>
            <a:srgbClr val="6ED978"/>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6800">
                <a:solidFill>
                  <a:srgbClr val="FFFFFF"/>
                </a:solidFill>
                <a:latin typeface="Quicksand"/>
                <a:ea typeface="Quicksand"/>
                <a:cs typeface="Quicksand"/>
                <a:sym typeface="Quicksand"/>
              </a:rPr>
              <a:t>LOGO</a:t>
            </a:r>
            <a:endParaRPr>
              <a:solidFill>
                <a:srgbClr val="FFFFFF"/>
              </a:solidFill>
              <a:latin typeface="Quicksand"/>
              <a:ea typeface="Quicksand"/>
              <a:cs typeface="Quicksand"/>
              <a:sym typeface="Quicksand"/>
            </a:endParaRPr>
          </a:p>
        </p:txBody>
      </p:sp>
      <p:sp>
        <p:nvSpPr>
          <p:cNvPr id="91" name="Google Shape;91;p17"/>
          <p:cNvSpPr txBox="1"/>
          <p:nvPr/>
        </p:nvSpPr>
        <p:spPr>
          <a:xfrm>
            <a:off x="2063250" y="3408750"/>
            <a:ext cx="5017500" cy="552600"/>
          </a:xfrm>
          <a:prstGeom prst="rect">
            <a:avLst/>
          </a:prstGeom>
          <a:solidFill>
            <a:srgbClr val="B7B7B7"/>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 sz="2400">
                <a:solidFill>
                  <a:schemeClr val="lt1"/>
                </a:solidFill>
                <a:latin typeface="Quicksand"/>
                <a:ea typeface="Quicksand"/>
                <a:cs typeface="Quicksand"/>
                <a:sym typeface="Quicksand"/>
              </a:rPr>
              <a:t>Bringing AI to Hospitality</a:t>
            </a:r>
            <a:endParaRPr b="1" sz="2400">
              <a:solidFill>
                <a:schemeClr val="lt1"/>
              </a:solidFill>
              <a:latin typeface="Quicksand"/>
              <a:ea typeface="Quicksand"/>
              <a:cs typeface="Quicksand"/>
              <a:sym typeface="Quicksand"/>
            </a:endParaRPr>
          </a:p>
        </p:txBody>
      </p:sp>
      <p:sp>
        <p:nvSpPr>
          <p:cNvPr id="92" name="Google Shape;92;p17"/>
          <p:cNvSpPr txBox="1"/>
          <p:nvPr/>
        </p:nvSpPr>
        <p:spPr>
          <a:xfrm>
            <a:off x="0" y="0"/>
            <a:ext cx="3828600" cy="4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ED978"/>
                </a:solidFill>
                <a:latin typeface="Quicksand"/>
                <a:ea typeface="Quicksand"/>
                <a:cs typeface="Quicksand"/>
                <a:sym typeface="Quicksand"/>
              </a:rPr>
              <a:t>1. Sexy One-Liner</a:t>
            </a:r>
            <a:endParaRPr sz="1200">
              <a:solidFill>
                <a:srgbClr val="6ED978"/>
              </a:solidFill>
              <a:latin typeface="Playfair Display"/>
              <a:ea typeface="Playfair Display"/>
              <a:cs typeface="Playfair Display"/>
              <a:sym typeface="Playfair Display"/>
            </a:endParaRPr>
          </a:p>
        </p:txBody>
      </p:sp>
      <p:cxnSp>
        <p:nvCxnSpPr>
          <p:cNvPr id="93" name="Google Shape;93;p17"/>
          <p:cNvCxnSpPr/>
          <p:nvPr/>
        </p:nvCxnSpPr>
        <p:spPr>
          <a:xfrm>
            <a:off x="857250" y="3283750"/>
            <a:ext cx="7441500" cy="0"/>
          </a:xfrm>
          <a:prstGeom prst="straightConnector1">
            <a:avLst/>
          </a:prstGeom>
          <a:noFill/>
          <a:ln cap="flat" cmpd="sng" w="76200">
            <a:solidFill>
              <a:srgbClr val="666666"/>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idx="1" type="body"/>
          </p:nvPr>
        </p:nvSpPr>
        <p:spPr>
          <a:xfrm>
            <a:off x="600725" y="1581600"/>
            <a:ext cx="3999900" cy="2898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Before explaining what your product does, you want to set the scene and explain why there is a need for your product.</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Why should the investor care about your product?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This slide is especially important if you are solving a problem that might not be well-known to the investor. Think about the profile of the typical investors you meet, how familiar is the investor with this problem?</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The best here is if you can refer to a global problem that your product will fix. Investors like to help solve problems for humanity. Otherwise, you can also</a:t>
            </a:r>
            <a:r>
              <a:rPr lang="en" sz="1200">
                <a:latin typeface="Quicksand"/>
                <a:ea typeface="Quicksand"/>
                <a:cs typeface="Quicksand"/>
                <a:sym typeface="Quicksand"/>
              </a:rPr>
              <a:t> </a:t>
            </a:r>
            <a:endParaRPr/>
          </a:p>
        </p:txBody>
      </p:sp>
      <p:sp>
        <p:nvSpPr>
          <p:cNvPr id="99" name="Google Shape;99;p18"/>
          <p:cNvSpPr txBox="1"/>
          <p:nvPr>
            <p:ph idx="2" type="body"/>
          </p:nvPr>
        </p:nvSpPr>
        <p:spPr>
          <a:xfrm>
            <a:off x="4572000" y="1581600"/>
            <a:ext cx="3999900" cy="2793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666666"/>
                </a:solidFill>
                <a:latin typeface="Quicksand"/>
                <a:ea typeface="Quicksand"/>
                <a:cs typeface="Quicksand"/>
                <a:sym typeface="Quicksand"/>
              </a:rPr>
              <a:t>explain the pain that your customers experience if they don’t have your product.</a:t>
            </a:r>
            <a:endParaRPr>
              <a:solidFill>
                <a:srgbClr val="666666"/>
              </a:solidFill>
            </a:endParaRPr>
          </a:p>
          <a:p>
            <a:pPr indent="0" lvl="0" marL="0" rtl="0" algn="l">
              <a:lnSpc>
                <a:spcPct val="100000"/>
              </a:lnSpc>
              <a:spcBef>
                <a:spcPts val="0"/>
              </a:spcBef>
              <a:spcAft>
                <a:spcPts val="0"/>
              </a:spcAft>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You always want to use data to make the pain you explain irrefutable. Very few startups do that so here you can really stand out.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The data that you share can either come from market reports or interviews/surveys that you’ve done with potential customers. Don’t forget to link or explain how you discovered the findings.</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Pick one of the following two options for your Problem Slide: </a:t>
            </a:r>
            <a:endParaRPr sz="1200">
              <a:solidFill>
                <a:srgbClr val="666666"/>
              </a:solidFill>
              <a:latin typeface="Quicksand"/>
              <a:ea typeface="Quicksand"/>
              <a:cs typeface="Quicksand"/>
              <a:sym typeface="Quicksand"/>
            </a:endParaRPr>
          </a:p>
          <a:p>
            <a:pPr indent="0" lvl="0" marL="0" rtl="0" algn="l">
              <a:spcBef>
                <a:spcPts val="0"/>
              </a:spcBef>
              <a:spcAft>
                <a:spcPts val="1600"/>
              </a:spcAft>
              <a:buNone/>
            </a:pPr>
            <a:r>
              <a:t/>
            </a:r>
            <a:endParaRPr/>
          </a:p>
        </p:txBody>
      </p:sp>
      <p:sp>
        <p:nvSpPr>
          <p:cNvPr id="100" name="Google Shape;100;p18"/>
          <p:cNvSpPr txBox="1"/>
          <p:nvPr>
            <p:ph type="title"/>
          </p:nvPr>
        </p:nvSpPr>
        <p:spPr>
          <a:xfrm>
            <a:off x="311700" y="7131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6ED978"/>
                </a:solidFill>
                <a:latin typeface="Quicksand"/>
                <a:ea typeface="Quicksand"/>
                <a:cs typeface="Quicksand"/>
                <a:sym typeface="Quicksand"/>
              </a:rPr>
              <a:t>The Problem</a:t>
            </a:r>
            <a:endParaRPr/>
          </a:p>
        </p:txBody>
      </p:sp>
      <p:pic>
        <p:nvPicPr>
          <p:cNvPr id="101" name="Google Shape;101;p18"/>
          <p:cNvPicPr preferRelativeResize="0"/>
          <p:nvPr/>
        </p:nvPicPr>
        <p:blipFill>
          <a:blip r:embed="rId3">
            <a:alphaModFix/>
          </a:blip>
          <a:stretch>
            <a:fillRect/>
          </a:stretch>
        </p:blipFill>
        <p:spPr>
          <a:xfrm>
            <a:off x="6287108" y="0"/>
            <a:ext cx="2856895" cy="624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E9E">
            <a:alpha val="0"/>
          </a:srgbClr>
        </a:solidFill>
      </p:bgPr>
    </p:bg>
    <p:spTree>
      <p:nvGrpSpPr>
        <p:cNvPr id="105" name="Shape 105"/>
        <p:cNvGrpSpPr/>
        <p:nvPr/>
      </p:nvGrpSpPr>
      <p:grpSpPr>
        <a:xfrm>
          <a:off x="0" y="0"/>
          <a:ext cx="0" cy="0"/>
          <a:chOff x="0" y="0"/>
          <a:chExt cx="0" cy="0"/>
        </a:xfrm>
      </p:grpSpPr>
      <p:sp>
        <p:nvSpPr>
          <p:cNvPr id="106" name="Google Shape;106;p19"/>
          <p:cNvSpPr txBox="1"/>
          <p:nvPr>
            <p:ph type="title"/>
          </p:nvPr>
        </p:nvSpPr>
        <p:spPr>
          <a:xfrm>
            <a:off x="846150" y="590525"/>
            <a:ext cx="7451700" cy="885300"/>
          </a:xfrm>
          <a:prstGeom prst="rect">
            <a:avLst/>
          </a:prstGeom>
          <a:solidFill>
            <a:srgbClr val="6ED978"/>
          </a:solidFill>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2400">
                <a:solidFill>
                  <a:srgbClr val="FFFFFF"/>
                </a:solidFill>
                <a:latin typeface="Quicksand"/>
                <a:ea typeface="Quicksand"/>
                <a:cs typeface="Quicksand"/>
                <a:sym typeface="Quicksand"/>
              </a:rPr>
              <a:t>Admin in the Healthcare System Costs $5 Billion Every Year to Taxpayers</a:t>
            </a:r>
            <a:endParaRPr sz="2400">
              <a:solidFill>
                <a:srgbClr val="FFFFFF"/>
              </a:solidFill>
              <a:latin typeface="Quicksand"/>
              <a:ea typeface="Quicksand"/>
              <a:cs typeface="Quicksand"/>
              <a:sym typeface="Quicksand"/>
            </a:endParaRPr>
          </a:p>
        </p:txBody>
      </p:sp>
      <p:sp>
        <p:nvSpPr>
          <p:cNvPr id="107" name="Google Shape;107;p19"/>
          <p:cNvSpPr txBox="1"/>
          <p:nvPr>
            <p:ph idx="1" type="body"/>
          </p:nvPr>
        </p:nvSpPr>
        <p:spPr>
          <a:xfrm>
            <a:off x="846150" y="2077225"/>
            <a:ext cx="4260300" cy="22080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605E5E"/>
              </a:buClr>
              <a:buSzPts val="1800"/>
              <a:buFont typeface="Quicksand"/>
              <a:buChar char="●"/>
            </a:pPr>
            <a:r>
              <a:rPr lang="en">
                <a:solidFill>
                  <a:srgbClr val="605E5E"/>
                </a:solidFill>
                <a:latin typeface="Quicksand"/>
                <a:ea typeface="Quicksand"/>
                <a:cs typeface="Quicksand"/>
                <a:sym typeface="Quicksand"/>
              </a:rPr>
              <a:t>25 % of working hours in the healthcare system are spent on administration. </a:t>
            </a:r>
            <a:br>
              <a:rPr lang="en">
                <a:solidFill>
                  <a:srgbClr val="605E5E"/>
                </a:solidFill>
                <a:latin typeface="Quicksand"/>
                <a:ea typeface="Quicksand"/>
                <a:cs typeface="Quicksand"/>
                <a:sym typeface="Quicksand"/>
              </a:rPr>
            </a:br>
            <a:endParaRPr>
              <a:solidFill>
                <a:srgbClr val="605E5E"/>
              </a:solidFill>
              <a:latin typeface="Quicksand"/>
              <a:ea typeface="Quicksand"/>
              <a:cs typeface="Quicksand"/>
              <a:sym typeface="Quicksand"/>
            </a:endParaRPr>
          </a:p>
          <a:p>
            <a:pPr indent="-342900" lvl="0" marL="457200" rtl="0" algn="l">
              <a:spcBef>
                <a:spcPts val="0"/>
              </a:spcBef>
              <a:spcAft>
                <a:spcPts val="0"/>
              </a:spcAft>
              <a:buClr>
                <a:srgbClr val="605E5E"/>
              </a:buClr>
              <a:buSzPts val="1800"/>
              <a:buFont typeface="Quicksand"/>
              <a:buChar char="●"/>
            </a:pPr>
            <a:r>
              <a:rPr lang="en">
                <a:solidFill>
                  <a:srgbClr val="605E5E"/>
                </a:solidFill>
                <a:latin typeface="Quicksand"/>
                <a:ea typeface="Quicksand"/>
                <a:cs typeface="Quicksand"/>
                <a:sym typeface="Quicksand"/>
              </a:rPr>
              <a:t>Only in France, that costs the taxpayers €5 billion per year. </a:t>
            </a:r>
            <a:endParaRPr>
              <a:solidFill>
                <a:srgbClr val="605E5E"/>
              </a:solidFill>
              <a:latin typeface="Quicksand"/>
              <a:ea typeface="Quicksand"/>
              <a:cs typeface="Quicksand"/>
              <a:sym typeface="Quicksand"/>
            </a:endParaRPr>
          </a:p>
        </p:txBody>
      </p:sp>
      <p:pic>
        <p:nvPicPr>
          <p:cNvPr id="108" name="Google Shape;108;p19" title="Chart"/>
          <p:cNvPicPr preferRelativeResize="0"/>
          <p:nvPr/>
        </p:nvPicPr>
        <p:blipFill rotWithShape="1">
          <a:blip r:embed="rId3">
            <a:alphaModFix/>
          </a:blip>
          <a:srcRect b="0" l="17418" r="15918" t="0"/>
          <a:stretch/>
        </p:blipFill>
        <p:spPr>
          <a:xfrm>
            <a:off x="5485225" y="1701925"/>
            <a:ext cx="2926626" cy="2714726"/>
          </a:xfrm>
          <a:prstGeom prst="rect">
            <a:avLst/>
          </a:prstGeom>
          <a:noFill/>
          <a:ln>
            <a:noFill/>
          </a:ln>
        </p:spPr>
      </p:pic>
      <p:sp>
        <p:nvSpPr>
          <p:cNvPr id="109" name="Google Shape;109;p19"/>
          <p:cNvSpPr txBox="1"/>
          <p:nvPr/>
        </p:nvSpPr>
        <p:spPr>
          <a:xfrm>
            <a:off x="5975925" y="2351250"/>
            <a:ext cx="849900" cy="37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Quicksand"/>
                <a:ea typeface="Quicksand"/>
                <a:cs typeface="Quicksand"/>
                <a:sym typeface="Quicksand"/>
              </a:rPr>
              <a:t>25%</a:t>
            </a:r>
            <a:endParaRPr>
              <a:solidFill>
                <a:schemeClr val="lt1"/>
              </a:solidFill>
              <a:latin typeface="Quicksand"/>
              <a:ea typeface="Quicksand"/>
              <a:cs typeface="Quicksand"/>
              <a:sym typeface="Quicksand"/>
            </a:endParaRPr>
          </a:p>
          <a:p>
            <a:pPr indent="0" lvl="0" marL="0" rtl="0" algn="ctr">
              <a:spcBef>
                <a:spcPts val="0"/>
              </a:spcBef>
              <a:spcAft>
                <a:spcPts val="0"/>
              </a:spcAft>
              <a:buNone/>
            </a:pPr>
            <a:r>
              <a:rPr lang="en">
                <a:solidFill>
                  <a:schemeClr val="lt1"/>
                </a:solidFill>
                <a:latin typeface="Quicksand"/>
                <a:ea typeface="Quicksand"/>
                <a:cs typeface="Quicksand"/>
                <a:sym typeface="Quicksand"/>
              </a:rPr>
              <a:t>Admin</a:t>
            </a:r>
            <a:endParaRPr>
              <a:solidFill>
                <a:schemeClr val="lt1"/>
              </a:solidFill>
              <a:latin typeface="Quicksand"/>
              <a:ea typeface="Quicksand"/>
              <a:cs typeface="Quicksand"/>
              <a:sym typeface="Quicksand"/>
            </a:endParaRPr>
          </a:p>
        </p:txBody>
      </p:sp>
      <p:sp>
        <p:nvSpPr>
          <p:cNvPr id="110" name="Google Shape;110;p19"/>
          <p:cNvSpPr txBox="1"/>
          <p:nvPr/>
        </p:nvSpPr>
        <p:spPr>
          <a:xfrm>
            <a:off x="7444375" y="4790175"/>
            <a:ext cx="16926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Quicksand"/>
                <a:ea typeface="Quicksand"/>
                <a:cs typeface="Quicksand"/>
                <a:sym typeface="Quicksand"/>
              </a:rPr>
              <a:t>Source: XYZ </a:t>
            </a:r>
            <a:endParaRPr>
              <a:solidFill>
                <a:srgbClr val="9E9E9E"/>
              </a:solidFill>
              <a:latin typeface="Quicksand"/>
              <a:ea typeface="Quicksand"/>
              <a:cs typeface="Quicksand"/>
              <a:sym typeface="Quicksand"/>
            </a:endParaRPr>
          </a:p>
        </p:txBody>
      </p:sp>
      <p:sp>
        <p:nvSpPr>
          <p:cNvPr id="111" name="Google Shape;111;p19"/>
          <p:cNvSpPr txBox="1"/>
          <p:nvPr/>
        </p:nvSpPr>
        <p:spPr>
          <a:xfrm>
            <a:off x="6429825" y="3225325"/>
            <a:ext cx="1614600" cy="7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Quicksand"/>
                <a:ea typeface="Quicksand"/>
                <a:cs typeface="Quicksand"/>
                <a:sym typeface="Quicksand"/>
              </a:rPr>
              <a:t>75 % </a:t>
            </a:r>
            <a:endParaRPr>
              <a:solidFill>
                <a:srgbClr val="FFFFFF"/>
              </a:solidFill>
              <a:latin typeface="Quicksand"/>
              <a:ea typeface="Quicksand"/>
              <a:cs typeface="Quicksand"/>
              <a:sym typeface="Quicksand"/>
            </a:endParaRPr>
          </a:p>
          <a:p>
            <a:pPr indent="0" lvl="0" marL="0" rtl="0" algn="l">
              <a:spcBef>
                <a:spcPts val="0"/>
              </a:spcBef>
              <a:spcAft>
                <a:spcPts val="0"/>
              </a:spcAft>
              <a:buNone/>
            </a:pPr>
            <a:r>
              <a:rPr lang="en">
                <a:solidFill>
                  <a:srgbClr val="FFFFFF"/>
                </a:solidFill>
                <a:latin typeface="Quicksand"/>
                <a:ea typeface="Quicksand"/>
                <a:cs typeface="Quicksand"/>
                <a:sym typeface="Quicksand"/>
              </a:rPr>
              <a:t>Patient meetings</a:t>
            </a:r>
            <a:endParaRPr>
              <a:solidFill>
                <a:srgbClr val="FFFFFF"/>
              </a:solidFill>
              <a:latin typeface="Quicksand"/>
              <a:ea typeface="Quicksand"/>
              <a:cs typeface="Quicksand"/>
              <a:sym typeface="Quicksand"/>
            </a:endParaRPr>
          </a:p>
        </p:txBody>
      </p:sp>
      <p:sp>
        <p:nvSpPr>
          <p:cNvPr id="112" name="Google Shape;112;p19"/>
          <p:cNvSpPr txBox="1"/>
          <p:nvPr/>
        </p:nvSpPr>
        <p:spPr>
          <a:xfrm>
            <a:off x="0" y="0"/>
            <a:ext cx="19434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ED978"/>
                </a:solidFill>
                <a:latin typeface="Quicksand"/>
                <a:ea typeface="Quicksand"/>
                <a:cs typeface="Quicksand"/>
                <a:sym typeface="Quicksand"/>
              </a:rPr>
              <a:t>2. Problem, option 1</a:t>
            </a:r>
            <a:endParaRPr>
              <a:solidFill>
                <a:srgbClr val="6ED97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6" name="Shape 116"/>
        <p:cNvGrpSpPr/>
        <p:nvPr/>
      </p:nvGrpSpPr>
      <p:grpSpPr>
        <a:xfrm>
          <a:off x="0" y="0"/>
          <a:ext cx="0" cy="0"/>
          <a:chOff x="0" y="0"/>
          <a:chExt cx="0" cy="0"/>
        </a:xfrm>
      </p:grpSpPr>
      <p:sp>
        <p:nvSpPr>
          <p:cNvPr id="117" name="Google Shape;117;p20"/>
          <p:cNvSpPr/>
          <p:nvPr/>
        </p:nvSpPr>
        <p:spPr>
          <a:xfrm>
            <a:off x="3074975" y="2803737"/>
            <a:ext cx="1680300" cy="108900"/>
          </a:xfrm>
          <a:prstGeom prst="rect">
            <a:avLst/>
          </a:prstGeom>
          <a:solidFill>
            <a:srgbClr val="6ED9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a:off x="5940575" y="2105100"/>
            <a:ext cx="742500" cy="108900"/>
          </a:xfrm>
          <a:prstGeom prst="rect">
            <a:avLst/>
          </a:prstGeom>
          <a:solidFill>
            <a:srgbClr val="6ED9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txBox="1"/>
          <p:nvPr>
            <p:ph type="title"/>
          </p:nvPr>
        </p:nvSpPr>
        <p:spPr>
          <a:xfrm>
            <a:off x="231625" y="742925"/>
            <a:ext cx="8672400" cy="633300"/>
          </a:xfrm>
          <a:prstGeom prst="rect">
            <a:avLst/>
          </a:prstGeom>
          <a:solidFill>
            <a:srgbClr val="6ED978"/>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Quicksand"/>
                <a:ea typeface="Quicksand"/>
                <a:cs typeface="Quicksand"/>
                <a:sym typeface="Quicksand"/>
              </a:rPr>
              <a:t>Staff Turnover is a Costly Problem in the Hospitality Industry</a:t>
            </a:r>
            <a:endParaRPr sz="2400">
              <a:solidFill>
                <a:srgbClr val="FFFFFF"/>
              </a:solidFill>
              <a:latin typeface="Quicksand"/>
              <a:ea typeface="Quicksand"/>
              <a:cs typeface="Quicksand"/>
              <a:sym typeface="Quicksand"/>
            </a:endParaRPr>
          </a:p>
        </p:txBody>
      </p:sp>
      <p:sp>
        <p:nvSpPr>
          <p:cNvPr id="120" name="Google Shape;120;p20"/>
          <p:cNvSpPr txBox="1"/>
          <p:nvPr/>
        </p:nvSpPr>
        <p:spPr>
          <a:xfrm>
            <a:off x="4412125" y="4688775"/>
            <a:ext cx="4635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E9E9E"/>
                </a:solidFill>
                <a:latin typeface="Quicksand"/>
                <a:ea typeface="Quicksand"/>
                <a:cs typeface="Quicksand"/>
                <a:sym typeface="Quicksand"/>
              </a:rPr>
              <a:t>Sources: XYZ.com/report, survey of 53 hotel owners in France</a:t>
            </a:r>
            <a:endParaRPr sz="1200">
              <a:solidFill>
                <a:srgbClr val="9E9E9E"/>
              </a:solidFill>
              <a:latin typeface="Quicksand"/>
              <a:ea typeface="Quicksand"/>
              <a:cs typeface="Quicksand"/>
              <a:sym typeface="Quicksand"/>
            </a:endParaRPr>
          </a:p>
        </p:txBody>
      </p:sp>
      <p:sp>
        <p:nvSpPr>
          <p:cNvPr id="121" name="Google Shape;121;p20"/>
          <p:cNvSpPr txBox="1"/>
          <p:nvPr/>
        </p:nvSpPr>
        <p:spPr>
          <a:xfrm>
            <a:off x="0" y="0"/>
            <a:ext cx="3000000" cy="4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ED978"/>
                </a:solidFill>
                <a:latin typeface="Quicksand"/>
                <a:ea typeface="Quicksand"/>
                <a:cs typeface="Quicksand"/>
                <a:sym typeface="Quicksand"/>
              </a:rPr>
              <a:t>2. Problem, option 2</a:t>
            </a:r>
            <a:endParaRPr>
              <a:solidFill>
                <a:srgbClr val="6ED978"/>
              </a:solidFill>
            </a:endParaRPr>
          </a:p>
        </p:txBody>
      </p:sp>
      <p:sp>
        <p:nvSpPr>
          <p:cNvPr id="122" name="Google Shape;122;p20"/>
          <p:cNvSpPr txBox="1"/>
          <p:nvPr>
            <p:ph idx="1" type="body"/>
          </p:nvPr>
        </p:nvSpPr>
        <p:spPr>
          <a:xfrm>
            <a:off x="304900" y="1691950"/>
            <a:ext cx="8264700" cy="218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05E5E"/>
                </a:solidFill>
                <a:latin typeface="Quicksand"/>
                <a:ea typeface="Quicksand"/>
                <a:cs typeface="Quicksand"/>
                <a:sym typeface="Quicksand"/>
              </a:rPr>
              <a:t>Staff turnover is considered the no. 1 problem by</a:t>
            </a:r>
            <a:r>
              <a:rPr b="1" lang="en">
                <a:solidFill>
                  <a:srgbClr val="605E5E"/>
                </a:solidFill>
                <a:latin typeface="Quicksand"/>
                <a:ea typeface="Quicksand"/>
                <a:cs typeface="Quicksand"/>
                <a:sym typeface="Quicksand"/>
              </a:rPr>
              <a:t> </a:t>
            </a:r>
            <a:r>
              <a:rPr b="1" lang="en" sz="3000">
                <a:solidFill>
                  <a:srgbClr val="605E5E"/>
                </a:solidFill>
                <a:latin typeface="Quicksand"/>
                <a:ea typeface="Quicksand"/>
                <a:cs typeface="Quicksand"/>
                <a:sym typeface="Quicksand"/>
              </a:rPr>
              <a:t>68%</a:t>
            </a:r>
            <a:r>
              <a:rPr b="1" lang="en">
                <a:solidFill>
                  <a:srgbClr val="605E5E"/>
                </a:solidFill>
                <a:latin typeface="Quicksand"/>
                <a:ea typeface="Quicksand"/>
                <a:cs typeface="Quicksand"/>
                <a:sym typeface="Quicksand"/>
              </a:rPr>
              <a:t> of managers</a:t>
            </a:r>
            <a:endParaRPr>
              <a:solidFill>
                <a:srgbClr val="605E5E"/>
              </a:solidFill>
              <a:latin typeface="Quicksand"/>
              <a:ea typeface="Quicksand"/>
              <a:cs typeface="Quicksand"/>
              <a:sym typeface="Quicksand"/>
            </a:endParaRPr>
          </a:p>
          <a:p>
            <a:pPr indent="0" lvl="0" marL="0" rtl="0" algn="ctr">
              <a:spcBef>
                <a:spcPts val="1600"/>
              </a:spcBef>
              <a:spcAft>
                <a:spcPts val="0"/>
              </a:spcAft>
              <a:buNone/>
            </a:pPr>
            <a:r>
              <a:rPr b="1" lang="en" sz="2500">
                <a:solidFill>
                  <a:srgbClr val="605E5E"/>
                </a:solidFill>
                <a:latin typeface="Quicksand"/>
                <a:ea typeface="Quicksand"/>
                <a:cs typeface="Quicksand"/>
                <a:sym typeface="Quicksand"/>
              </a:rPr>
              <a:t>$12 K/year</a:t>
            </a:r>
            <a:r>
              <a:rPr b="1" lang="en">
                <a:solidFill>
                  <a:srgbClr val="605E5E"/>
                </a:solidFill>
                <a:latin typeface="Quicksand"/>
                <a:ea typeface="Quicksand"/>
                <a:cs typeface="Quicksand"/>
                <a:sym typeface="Quicksand"/>
              </a:rPr>
              <a:t> in losses</a:t>
            </a:r>
            <a:br>
              <a:rPr lang="en">
                <a:solidFill>
                  <a:srgbClr val="605E5E"/>
                </a:solidFill>
                <a:latin typeface="Quicksand"/>
                <a:ea typeface="Quicksand"/>
                <a:cs typeface="Quicksand"/>
                <a:sym typeface="Quicksand"/>
              </a:rPr>
            </a:br>
            <a:r>
              <a:rPr lang="en">
                <a:solidFill>
                  <a:srgbClr val="605E5E"/>
                </a:solidFill>
                <a:latin typeface="Quicksand"/>
                <a:ea typeface="Quicksand"/>
                <a:cs typeface="Quicksand"/>
                <a:sym typeface="Quicksand"/>
              </a:rPr>
              <a:t>For an average hospitality company</a:t>
            </a:r>
            <a:endParaRPr>
              <a:solidFill>
                <a:srgbClr val="605E5E"/>
              </a:solidFill>
              <a:latin typeface="Quicksand"/>
              <a:ea typeface="Quicksand"/>
              <a:cs typeface="Quicksand"/>
              <a:sym typeface="Quicksand"/>
            </a:endParaRPr>
          </a:p>
          <a:p>
            <a:pPr indent="0" lvl="0" marL="0" rtl="0" algn="ctr">
              <a:spcBef>
                <a:spcPts val="1600"/>
              </a:spcBef>
              <a:spcAft>
                <a:spcPts val="1600"/>
              </a:spcAft>
              <a:buNone/>
            </a:pPr>
            <a:r>
              <a:rPr b="1" lang="en">
                <a:solidFill>
                  <a:srgbClr val="605E5E"/>
                </a:solidFill>
                <a:latin typeface="Quicksand"/>
                <a:ea typeface="Quicksand"/>
                <a:cs typeface="Quicksand"/>
                <a:sym typeface="Quicksand"/>
              </a:rPr>
              <a:t>No tool </a:t>
            </a:r>
            <a:br>
              <a:rPr lang="en">
                <a:solidFill>
                  <a:srgbClr val="605E5E"/>
                </a:solidFill>
                <a:latin typeface="Quicksand"/>
                <a:ea typeface="Quicksand"/>
                <a:cs typeface="Quicksand"/>
                <a:sym typeface="Quicksand"/>
              </a:rPr>
            </a:br>
            <a:r>
              <a:rPr lang="en">
                <a:solidFill>
                  <a:srgbClr val="605E5E"/>
                </a:solidFill>
                <a:latin typeface="Quicksand"/>
                <a:ea typeface="Quicksand"/>
                <a:cs typeface="Quicksand"/>
                <a:sym typeface="Quicksand"/>
              </a:rPr>
              <a:t>To easily manage and increase staff engagement</a:t>
            </a:r>
            <a:endParaRPr>
              <a:solidFill>
                <a:srgbClr val="605E5E"/>
              </a:solidFill>
              <a:latin typeface="Quicksand"/>
              <a:ea typeface="Quicksand"/>
              <a:cs typeface="Quicksand"/>
              <a:sym typeface="Quicksa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idx="1" type="body"/>
          </p:nvPr>
        </p:nvSpPr>
        <p:spPr>
          <a:xfrm>
            <a:off x="524550" y="1522000"/>
            <a:ext cx="3999900" cy="333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When you present your product you want to give the investor the feeling that it’s live and currently in use, that’s why it’s really good to use screenshots from your product.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Best-in-class is if you can use the template from option 1 here. You need to make the explanation of your product extremely straightforward in this phase of the investment process so the investors can feel like they “get it”. Your product is probably more complicated and has lots of fancy features, but it’s not the place to explain those here. </a:t>
            </a:r>
            <a:endParaRPr sz="1200">
              <a:solidFill>
                <a:srgbClr val="666666"/>
              </a:solidFill>
              <a:latin typeface="Quicksand"/>
              <a:ea typeface="Quicksand"/>
              <a:cs typeface="Quicksand"/>
              <a:sym typeface="Quicksand"/>
            </a:endParaRPr>
          </a:p>
          <a:p>
            <a:pPr indent="0" lvl="0" marL="0" rtl="0" algn="l">
              <a:spcBef>
                <a:spcPts val="0"/>
              </a:spcBef>
              <a:spcAft>
                <a:spcPts val="1600"/>
              </a:spcAft>
              <a:buNone/>
            </a:pPr>
            <a:r>
              <a:t/>
            </a:r>
            <a:endParaRPr/>
          </a:p>
        </p:txBody>
      </p:sp>
      <p:sp>
        <p:nvSpPr>
          <p:cNvPr id="128" name="Google Shape;128;p21"/>
          <p:cNvSpPr txBox="1"/>
          <p:nvPr>
            <p:ph idx="2" type="body"/>
          </p:nvPr>
        </p:nvSpPr>
        <p:spPr>
          <a:xfrm>
            <a:off x="4532850" y="1522000"/>
            <a:ext cx="3999900" cy="333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If you right now have a simple MVP that doesn’t at all represent what you want the platform to do in the future, you can do what template option 2 shows here.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When you explain your product, the rule is simple: Show is always better than tell. Use pictures, arrows and symbols to your advantage.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t/>
            </a:r>
            <a:endParaRPr sz="1200">
              <a:solidFill>
                <a:srgbClr val="666666"/>
              </a:solidFill>
              <a:latin typeface="Quicksand"/>
              <a:ea typeface="Quicksand"/>
              <a:cs typeface="Quicksand"/>
              <a:sym typeface="Quicksand"/>
            </a:endParaRPr>
          </a:p>
          <a:p>
            <a:pPr indent="0" lvl="0" marL="0" rtl="0" algn="l">
              <a:lnSpc>
                <a:spcPct val="100000"/>
              </a:lnSpc>
              <a:spcBef>
                <a:spcPts val="0"/>
              </a:spcBef>
              <a:spcAft>
                <a:spcPts val="0"/>
              </a:spcAft>
              <a:buClr>
                <a:schemeClr val="dk2"/>
              </a:buClr>
              <a:buSzPts val="1100"/>
              <a:buFont typeface="Arial"/>
              <a:buNone/>
            </a:pPr>
            <a:r>
              <a:rPr lang="en" sz="1200">
                <a:solidFill>
                  <a:srgbClr val="666666"/>
                </a:solidFill>
                <a:latin typeface="Quicksand"/>
                <a:ea typeface="Quicksand"/>
                <a:cs typeface="Quicksand"/>
                <a:sym typeface="Quicksand"/>
              </a:rPr>
              <a:t>Pick one of the following two options: </a:t>
            </a:r>
            <a:endParaRPr sz="1200">
              <a:solidFill>
                <a:srgbClr val="666666"/>
              </a:solidFill>
              <a:latin typeface="Quicksand"/>
              <a:ea typeface="Quicksand"/>
              <a:cs typeface="Quicksand"/>
              <a:sym typeface="Quicksand"/>
            </a:endParaRPr>
          </a:p>
          <a:p>
            <a:pPr indent="0" lvl="0" marL="0" rtl="0" algn="l">
              <a:spcBef>
                <a:spcPts val="0"/>
              </a:spcBef>
              <a:spcAft>
                <a:spcPts val="1600"/>
              </a:spcAft>
              <a:buNone/>
            </a:pPr>
            <a:r>
              <a:t/>
            </a:r>
            <a:endParaRPr/>
          </a:p>
        </p:txBody>
      </p:sp>
      <p:sp>
        <p:nvSpPr>
          <p:cNvPr id="129" name="Google Shape;129;p21"/>
          <p:cNvSpPr txBox="1"/>
          <p:nvPr>
            <p:ph type="title"/>
          </p:nvPr>
        </p:nvSpPr>
        <p:spPr>
          <a:xfrm>
            <a:off x="311700" y="7131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6ED978"/>
                </a:solidFill>
                <a:latin typeface="Quicksand"/>
                <a:ea typeface="Quicksand"/>
                <a:cs typeface="Quicksand"/>
                <a:sym typeface="Quicksand"/>
              </a:rPr>
              <a:t>Your Solution</a:t>
            </a:r>
            <a:endParaRPr b="1" sz="2400">
              <a:solidFill>
                <a:srgbClr val="6ED978"/>
              </a:solidFill>
              <a:latin typeface="Quicksand"/>
              <a:ea typeface="Quicksand"/>
              <a:cs typeface="Quicksand"/>
              <a:sym typeface="Quicksand"/>
            </a:endParaRPr>
          </a:p>
        </p:txBody>
      </p:sp>
      <p:pic>
        <p:nvPicPr>
          <p:cNvPr id="130" name="Google Shape;130;p21"/>
          <p:cNvPicPr preferRelativeResize="0"/>
          <p:nvPr/>
        </p:nvPicPr>
        <p:blipFill>
          <a:blip r:embed="rId3">
            <a:alphaModFix/>
          </a:blip>
          <a:stretch>
            <a:fillRect/>
          </a:stretch>
        </p:blipFill>
        <p:spPr>
          <a:xfrm>
            <a:off x="6287108" y="0"/>
            <a:ext cx="2856895" cy="624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